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469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A4BD9-9194-44B6-84C2-BDFD92B9DCE6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47C12-3EA0-4EBB-8FD8-2960DB930B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982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A4BD9-9194-44B6-84C2-BDFD92B9DCE6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47C12-3EA0-4EBB-8FD8-2960DB930B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935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A4BD9-9194-44B6-84C2-BDFD92B9DCE6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47C12-3EA0-4EBB-8FD8-2960DB930B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266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A4BD9-9194-44B6-84C2-BDFD92B9DCE6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47C12-3EA0-4EBB-8FD8-2960DB930B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931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A4BD9-9194-44B6-84C2-BDFD92B9DCE6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47C12-3EA0-4EBB-8FD8-2960DB930B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432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A4BD9-9194-44B6-84C2-BDFD92B9DCE6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47C12-3EA0-4EBB-8FD8-2960DB930B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9916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A4BD9-9194-44B6-84C2-BDFD92B9DCE6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47C12-3EA0-4EBB-8FD8-2960DB930B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8293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A4BD9-9194-44B6-84C2-BDFD92B9DCE6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47C12-3EA0-4EBB-8FD8-2960DB930B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718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A4BD9-9194-44B6-84C2-BDFD92B9DCE6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47C12-3EA0-4EBB-8FD8-2960DB930B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8024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A4BD9-9194-44B6-84C2-BDFD92B9DCE6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47C12-3EA0-4EBB-8FD8-2960DB930B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784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A4BD9-9194-44B6-84C2-BDFD92B9DCE6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47C12-3EA0-4EBB-8FD8-2960DB930B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592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2A4BD9-9194-44B6-84C2-BDFD92B9DCE6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347C12-3EA0-4EBB-8FD8-2960DB930B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40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708920"/>
            <a:ext cx="7772400" cy="1470025"/>
          </a:xfrm>
        </p:spPr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Рабочие программы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005064"/>
            <a:ext cx="6400800" cy="1633736"/>
          </a:xfrm>
        </p:spPr>
        <p:txBody>
          <a:bodyPr/>
          <a:lstStyle/>
          <a:p>
            <a:r>
              <a:rPr lang="ru-RU" dirty="0" smtClean="0"/>
              <a:t>Инструмент учителя</a:t>
            </a:r>
          </a:p>
          <a:p>
            <a:r>
              <a:rPr lang="ru-RU" dirty="0" smtClean="0"/>
              <a:t>2023</a:t>
            </a:r>
            <a:r>
              <a:rPr lang="en-US" dirty="0" smtClean="0"/>
              <a:t>/</a:t>
            </a:r>
            <a:r>
              <a:rPr lang="ru-RU" dirty="0" smtClean="0"/>
              <a:t>2024</a:t>
            </a:r>
            <a:endParaRPr lang="ru-RU" dirty="0"/>
          </a:p>
        </p:txBody>
      </p:sp>
      <p:pic>
        <p:nvPicPr>
          <p:cNvPr id="1026" name="Picture 2" descr="Пригласил в гости, чтобы исправить оценку» Как российский учитель  безнаказанно совращал и спаивал своих учеников: Криминал: Силовые  структуры: Lenta.r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1086"/>
            <a:ext cx="2664296" cy="1998222"/>
          </a:xfrm>
          <a:prstGeom prst="rect">
            <a:avLst/>
          </a:prstGeom>
          <a:noFill/>
          <a:ln w="127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959" y="853213"/>
            <a:ext cx="2460240" cy="1725442"/>
          </a:xfrm>
          <a:prstGeom prst="rect">
            <a:avLst/>
          </a:prstGeom>
          <a:noFill/>
          <a:ln w="12700">
            <a:solidFill>
              <a:srgbClr val="7030A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60648"/>
            <a:ext cx="2394081" cy="1800200"/>
          </a:xfrm>
          <a:prstGeom prst="rect">
            <a:avLst/>
          </a:prstGeom>
          <a:noFill/>
          <a:ln w="12700">
            <a:solidFill>
              <a:srgbClr val="7030A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980728"/>
            <a:ext cx="2468116" cy="1849401"/>
          </a:xfrm>
          <a:prstGeom prst="rect">
            <a:avLst/>
          </a:prstGeom>
          <a:noFill/>
          <a:ln w="12700">
            <a:solidFill>
              <a:srgbClr val="7030A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560" y="6165304"/>
            <a:ext cx="2885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©Некрасова Я.И., методист</a:t>
            </a: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95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Федеральный государственный образовательный стандарт</a:t>
            </a:r>
            <a:endParaRPr lang="ru-RU" dirty="0"/>
          </a:p>
        </p:txBody>
      </p:sp>
      <p:grpSp>
        <p:nvGrpSpPr>
          <p:cNvPr id="38" name="Группа 37"/>
          <p:cNvGrpSpPr/>
          <p:nvPr/>
        </p:nvGrpSpPr>
        <p:grpSpPr>
          <a:xfrm>
            <a:off x="611560" y="1874789"/>
            <a:ext cx="8208912" cy="4866579"/>
            <a:chOff x="611560" y="1874789"/>
            <a:chExt cx="8208912" cy="4866579"/>
          </a:xfrm>
        </p:grpSpPr>
        <p:cxnSp>
          <p:nvCxnSpPr>
            <p:cNvPr id="26" name="Прямая соединительная линия 25"/>
            <p:cNvCxnSpPr/>
            <p:nvPr/>
          </p:nvCxnSpPr>
          <p:spPr>
            <a:xfrm>
              <a:off x="7544965" y="5949280"/>
              <a:ext cx="0" cy="360040"/>
            </a:xfrm>
            <a:prstGeom prst="line">
              <a:avLst/>
            </a:prstGeom>
            <a:ln w="127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1475656" y="3028416"/>
              <a:ext cx="0" cy="1457832"/>
            </a:xfrm>
            <a:prstGeom prst="line">
              <a:avLst/>
            </a:prstGeom>
            <a:ln w="127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3891808" y="3015334"/>
              <a:ext cx="0" cy="1457832"/>
            </a:xfrm>
            <a:prstGeom prst="line">
              <a:avLst/>
            </a:prstGeom>
            <a:ln w="127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>
              <a:off x="5364088" y="3015334"/>
              <a:ext cx="0" cy="1457832"/>
            </a:xfrm>
            <a:prstGeom prst="line">
              <a:avLst/>
            </a:prstGeom>
            <a:ln w="127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7544965" y="2963642"/>
              <a:ext cx="0" cy="1457832"/>
            </a:xfrm>
            <a:prstGeom prst="line">
              <a:avLst/>
            </a:prstGeom>
            <a:ln w="127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Скругленный прямоугольник 3"/>
            <p:cNvSpPr/>
            <p:nvPr/>
          </p:nvSpPr>
          <p:spPr>
            <a:xfrm>
              <a:off x="755576" y="3438626"/>
              <a:ext cx="1728192" cy="81905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ФГОС  НОО</a:t>
              </a:r>
            </a:p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 3</a:t>
              </a:r>
            </a:p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1-4 </a:t>
              </a:r>
              <a:endParaRPr lang="ru-RU" dirty="0">
                <a:solidFill>
                  <a:srgbClr val="7030A0"/>
                </a:solidFill>
              </a:endParaRPr>
            </a:p>
          </p:txBody>
        </p:sp>
        <p:sp>
          <p:nvSpPr>
            <p:cNvPr id="5" name="Скругленный прямоугольник 4"/>
            <p:cNvSpPr/>
            <p:nvPr/>
          </p:nvSpPr>
          <p:spPr>
            <a:xfrm>
              <a:off x="3023828" y="3429000"/>
              <a:ext cx="1656184" cy="8286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ФГОС  ООО</a:t>
              </a:r>
            </a:p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3 </a:t>
              </a:r>
            </a:p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5-6</a:t>
              </a:r>
              <a:endParaRPr lang="ru-RU" dirty="0">
                <a:solidFill>
                  <a:srgbClr val="7030A0"/>
                </a:solidFill>
              </a:endParaRPr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6800168" y="3429000"/>
              <a:ext cx="1836204" cy="8286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ФГОС  СОО</a:t>
              </a:r>
            </a:p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2  </a:t>
              </a:r>
            </a:p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11</a:t>
              </a:r>
              <a:endParaRPr lang="ru-RU" dirty="0">
                <a:solidFill>
                  <a:srgbClr val="7030A0"/>
                </a:solidFill>
              </a:endParaRPr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611560" y="1876288"/>
              <a:ext cx="2232248" cy="115212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НОО</a:t>
              </a:r>
            </a:p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1-4</a:t>
              </a:r>
              <a:endParaRPr lang="ru-RU" dirty="0">
                <a:solidFill>
                  <a:srgbClr val="7030A0"/>
                </a:solidFill>
              </a:endParaRPr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3563888" y="1876288"/>
              <a:ext cx="2232248" cy="115212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ООО</a:t>
              </a:r>
            </a:p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5-9</a:t>
              </a:r>
              <a:endParaRPr lang="ru-RU" dirty="0">
                <a:solidFill>
                  <a:srgbClr val="7030A0"/>
                </a:solidFill>
              </a:endParaRPr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6408204" y="1874789"/>
              <a:ext cx="2232248" cy="115212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СОО</a:t>
              </a:r>
            </a:p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10-11</a:t>
              </a:r>
              <a:endParaRPr lang="ru-RU" dirty="0">
                <a:solidFill>
                  <a:srgbClr val="7030A0"/>
                </a:solidFill>
              </a:endParaRPr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4866391" y="3429000"/>
              <a:ext cx="1656184" cy="8286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ФГОС  ООО</a:t>
              </a:r>
            </a:p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2</a:t>
              </a:r>
            </a:p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7-9</a:t>
              </a:r>
              <a:endParaRPr lang="ru-RU" dirty="0">
                <a:solidFill>
                  <a:srgbClr val="7030A0"/>
                </a:solidFill>
              </a:endParaRPr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755576" y="4486248"/>
              <a:ext cx="1800200" cy="432048"/>
            </a:xfrm>
            <a:prstGeom prst="roundRect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21.05.2021</a:t>
              </a:r>
              <a:endParaRPr lang="ru-RU" dirty="0">
                <a:solidFill>
                  <a:srgbClr val="7030A0"/>
                </a:solidFill>
              </a:endParaRPr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2843808" y="4473166"/>
              <a:ext cx="1800200" cy="432048"/>
            </a:xfrm>
            <a:prstGeom prst="roundRect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21.05.2021</a:t>
              </a:r>
              <a:endParaRPr lang="ru-RU" dirty="0">
                <a:solidFill>
                  <a:srgbClr val="7030A0"/>
                </a:solidFill>
              </a:endParaRPr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4865302" y="4473166"/>
              <a:ext cx="1800200" cy="432048"/>
            </a:xfrm>
            <a:prstGeom prst="roundRect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17.12.2010</a:t>
              </a:r>
              <a:endParaRPr lang="ru-RU" dirty="0">
                <a:solidFill>
                  <a:srgbClr val="7030A0"/>
                </a:solidFill>
              </a:endParaRPr>
            </a:p>
          </p:txBody>
        </p:sp>
        <p:sp>
          <p:nvSpPr>
            <p:cNvPr id="14" name="Скругленный прямоугольник 13"/>
            <p:cNvSpPr/>
            <p:nvPr/>
          </p:nvSpPr>
          <p:spPr>
            <a:xfrm>
              <a:off x="6840252" y="4421474"/>
              <a:ext cx="1800200" cy="432048"/>
            </a:xfrm>
            <a:prstGeom prst="roundRect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17.05.2012</a:t>
              </a:r>
              <a:endParaRPr lang="ru-RU" dirty="0">
                <a:solidFill>
                  <a:srgbClr val="7030A0"/>
                </a:solidFill>
              </a:endParaRPr>
            </a:p>
          </p:txBody>
        </p:sp>
        <p:sp>
          <p:nvSpPr>
            <p:cNvPr id="15" name="Скругленный прямоугольник 14"/>
            <p:cNvSpPr/>
            <p:nvPr/>
          </p:nvSpPr>
          <p:spPr>
            <a:xfrm>
              <a:off x="6840252" y="5013176"/>
              <a:ext cx="1836204" cy="115212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Изменения</a:t>
              </a:r>
            </a:p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ФГОС  СОО</a:t>
              </a:r>
            </a:p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2  </a:t>
              </a:r>
            </a:p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10</a:t>
              </a:r>
              <a:endParaRPr lang="ru-RU" dirty="0">
                <a:solidFill>
                  <a:srgbClr val="7030A0"/>
                </a:solidFill>
              </a:endParaRPr>
            </a:p>
          </p:txBody>
        </p:sp>
        <p:sp>
          <p:nvSpPr>
            <p:cNvPr id="16" name="Скругленный прямоугольник 15"/>
            <p:cNvSpPr/>
            <p:nvPr/>
          </p:nvSpPr>
          <p:spPr>
            <a:xfrm>
              <a:off x="6876256" y="6309320"/>
              <a:ext cx="1800200" cy="432048"/>
            </a:xfrm>
            <a:prstGeom prst="roundRect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rgbClr val="7030A0"/>
                  </a:solidFill>
                </a:rPr>
                <a:t>12.08.2022 </a:t>
              </a:r>
              <a:endParaRPr lang="ru-RU" dirty="0">
                <a:solidFill>
                  <a:srgbClr val="7030A0"/>
                </a:solidFill>
              </a:endParaRPr>
            </a:p>
          </p:txBody>
        </p:sp>
        <p:cxnSp>
          <p:nvCxnSpPr>
            <p:cNvPr id="33" name="Прямая соединительная линия 32"/>
            <p:cNvCxnSpPr/>
            <p:nvPr/>
          </p:nvCxnSpPr>
          <p:spPr>
            <a:xfrm>
              <a:off x="8640452" y="2708920"/>
              <a:ext cx="180020" cy="0"/>
            </a:xfrm>
            <a:prstGeom prst="line">
              <a:avLst/>
            </a:prstGeom>
            <a:ln w="127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>
              <a:off x="8820472" y="2708920"/>
              <a:ext cx="0" cy="2880320"/>
            </a:xfrm>
            <a:prstGeom prst="line">
              <a:avLst/>
            </a:prstGeom>
            <a:ln w="127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>
              <a:endCxn id="15" idx="3"/>
            </p:cNvCxnSpPr>
            <p:nvPr/>
          </p:nvCxnSpPr>
          <p:spPr>
            <a:xfrm flipH="1">
              <a:off x="8676456" y="5589240"/>
              <a:ext cx="144016" cy="0"/>
            </a:xfrm>
            <a:prstGeom prst="line">
              <a:avLst/>
            </a:prstGeom>
            <a:ln w="127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7206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Федеральная образовательная программа</a:t>
            </a:r>
            <a:endParaRPr lang="ru-RU" dirty="0"/>
          </a:p>
        </p:txBody>
      </p:sp>
      <p:grpSp>
        <p:nvGrpSpPr>
          <p:cNvPr id="40" name="Группа 39"/>
          <p:cNvGrpSpPr/>
          <p:nvPr/>
        </p:nvGrpSpPr>
        <p:grpSpPr>
          <a:xfrm>
            <a:off x="331744" y="5579614"/>
            <a:ext cx="8731043" cy="945730"/>
            <a:chOff x="331744" y="5579614"/>
            <a:chExt cx="8731043" cy="945730"/>
          </a:xfrm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331744" y="5589240"/>
              <a:ext cx="1710263" cy="9361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ООП  НОО</a:t>
              </a:r>
            </a:p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1-4 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23" name="Скругленный прямоугольник 22"/>
            <p:cNvSpPr/>
            <p:nvPr/>
          </p:nvSpPr>
          <p:spPr>
            <a:xfrm>
              <a:off x="2195736" y="5579614"/>
              <a:ext cx="1656184" cy="94573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ООП  ООО</a:t>
              </a:r>
            </a:p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5-9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24" name="Скругленный прямоугольник 23"/>
            <p:cNvSpPr/>
            <p:nvPr/>
          </p:nvSpPr>
          <p:spPr>
            <a:xfrm>
              <a:off x="7452320" y="5589240"/>
              <a:ext cx="1610467" cy="9361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ООП  СОО   </a:t>
              </a:r>
            </a:p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11</a:t>
              </a:r>
            </a:p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литература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25" name="Скругленный прямоугольник 24"/>
            <p:cNvSpPr/>
            <p:nvPr/>
          </p:nvSpPr>
          <p:spPr>
            <a:xfrm>
              <a:off x="3999413" y="5579614"/>
              <a:ext cx="1656184" cy="94573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ООП  ООО</a:t>
              </a:r>
            </a:p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Изменения </a:t>
              </a:r>
            </a:p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7-9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26" name="Скругленный прямоугольник 25"/>
            <p:cNvSpPr/>
            <p:nvPr/>
          </p:nvSpPr>
          <p:spPr>
            <a:xfrm>
              <a:off x="5784179" y="5589240"/>
              <a:ext cx="1555809" cy="9361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ООП  СОО</a:t>
              </a:r>
            </a:p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10-11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341457" y="1874789"/>
            <a:ext cx="8731043" cy="3438631"/>
            <a:chOff x="341457" y="1874789"/>
            <a:chExt cx="8731043" cy="3438631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341457" y="2852936"/>
              <a:ext cx="1710263" cy="81905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ФГОС  НОО  3</a:t>
              </a:r>
            </a:p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1-4 </a:t>
              </a:r>
              <a:endParaRPr lang="ru-RU" dirty="0">
                <a:solidFill>
                  <a:srgbClr val="7030A0"/>
                </a:solidFill>
              </a:endParaRPr>
            </a:p>
          </p:txBody>
        </p:sp>
        <p:sp>
          <p:nvSpPr>
            <p:cNvPr id="5" name="Скругленный прямоугольник 4"/>
            <p:cNvSpPr/>
            <p:nvPr/>
          </p:nvSpPr>
          <p:spPr>
            <a:xfrm>
              <a:off x="2303748" y="2843310"/>
              <a:ext cx="1656184" cy="8286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ФГОС  ООО 3 </a:t>
              </a:r>
            </a:p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5-6</a:t>
              </a:r>
              <a:endParaRPr lang="ru-RU" dirty="0">
                <a:solidFill>
                  <a:srgbClr val="7030A0"/>
                </a:solidFill>
              </a:endParaRPr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7524328" y="2852936"/>
              <a:ext cx="1548172" cy="81905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ФГОС  СОО 2  </a:t>
              </a:r>
            </a:p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11</a:t>
              </a:r>
              <a:endParaRPr lang="ru-RU" dirty="0">
                <a:solidFill>
                  <a:srgbClr val="7030A0"/>
                </a:solidFill>
              </a:endParaRPr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971600" y="1874789"/>
              <a:ext cx="1368152" cy="57606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НОО</a:t>
              </a:r>
            </a:p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1-4</a:t>
              </a:r>
              <a:endParaRPr lang="ru-RU" dirty="0">
                <a:solidFill>
                  <a:srgbClr val="7030A0"/>
                </a:solidFill>
              </a:endParaRPr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3239852" y="1916832"/>
              <a:ext cx="1440160" cy="57606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ООО</a:t>
              </a:r>
            </a:p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5-9</a:t>
              </a:r>
              <a:endParaRPr lang="ru-RU" dirty="0">
                <a:solidFill>
                  <a:srgbClr val="7030A0"/>
                </a:solidFill>
              </a:endParaRPr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6664703" y="1895810"/>
              <a:ext cx="1310066" cy="61810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СОО</a:t>
              </a:r>
            </a:p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10-11</a:t>
              </a:r>
              <a:endParaRPr lang="ru-RU" dirty="0">
                <a:solidFill>
                  <a:srgbClr val="7030A0"/>
                </a:solidFill>
              </a:endParaRPr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4121021" y="2852936"/>
              <a:ext cx="1656184" cy="8286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ФГОС  ООО 2</a:t>
              </a:r>
            </a:p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7-9</a:t>
              </a:r>
              <a:endParaRPr lang="ru-RU" dirty="0">
                <a:solidFill>
                  <a:srgbClr val="7030A0"/>
                </a:solidFill>
              </a:endParaRPr>
            </a:p>
          </p:txBody>
        </p:sp>
        <p:sp>
          <p:nvSpPr>
            <p:cNvPr id="15" name="Скругленный прямоугольник 14"/>
            <p:cNvSpPr/>
            <p:nvPr/>
          </p:nvSpPr>
          <p:spPr>
            <a:xfrm>
              <a:off x="5896511" y="2852936"/>
              <a:ext cx="1555809" cy="8286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Изменения</a:t>
              </a:r>
            </a:p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ФГОС  СОО 2  </a:t>
              </a:r>
            </a:p>
            <a:p>
              <a:pPr algn="ctr"/>
              <a:r>
                <a:rPr lang="ru-RU" dirty="0" smtClean="0">
                  <a:solidFill>
                    <a:srgbClr val="7030A0"/>
                  </a:solidFill>
                </a:rPr>
                <a:t>10</a:t>
              </a:r>
              <a:endParaRPr lang="ru-RU" dirty="0">
                <a:solidFill>
                  <a:srgbClr val="7030A0"/>
                </a:solidFill>
              </a:endParaRPr>
            </a:p>
          </p:txBody>
        </p:sp>
        <p:sp>
          <p:nvSpPr>
            <p:cNvPr id="17" name="Скругленный прямоугольник 16"/>
            <p:cNvSpPr/>
            <p:nvPr/>
          </p:nvSpPr>
          <p:spPr>
            <a:xfrm>
              <a:off x="3145008" y="4327829"/>
              <a:ext cx="1710263" cy="81905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600" dirty="0" smtClean="0">
                  <a:solidFill>
                    <a:srgbClr val="7030A0"/>
                  </a:solidFill>
                </a:rPr>
                <a:t>ФОП</a:t>
              </a:r>
              <a:endParaRPr lang="ru-RU" sz="3600" dirty="0">
                <a:solidFill>
                  <a:srgbClr val="7030A0"/>
                </a:solidFill>
              </a:endParaRPr>
            </a:p>
          </p:txBody>
        </p:sp>
        <p:sp>
          <p:nvSpPr>
            <p:cNvPr id="3" name="Правая фигурная скобка 2"/>
            <p:cNvSpPr/>
            <p:nvPr/>
          </p:nvSpPr>
          <p:spPr>
            <a:xfrm rot="5400000">
              <a:off x="3821634" y="474431"/>
              <a:ext cx="355558" cy="6984776"/>
            </a:xfrm>
            <a:prstGeom prst="rightBrace">
              <a:avLst/>
            </a:prstGeom>
            <a:ln w="254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Скругленный прямоугольник 17"/>
            <p:cNvSpPr/>
            <p:nvPr/>
          </p:nvSpPr>
          <p:spPr>
            <a:xfrm>
              <a:off x="5436096" y="4161292"/>
              <a:ext cx="3240360" cy="115212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600" dirty="0" smtClean="0">
                  <a:solidFill>
                    <a:srgbClr val="7030A0"/>
                  </a:solidFill>
                </a:rPr>
                <a:t>Примерные</a:t>
              </a:r>
            </a:p>
            <a:p>
              <a:pPr algn="ctr"/>
              <a:r>
                <a:rPr lang="ru-RU" sz="3600" dirty="0" smtClean="0">
                  <a:solidFill>
                    <a:srgbClr val="7030A0"/>
                  </a:solidFill>
                </a:rPr>
                <a:t>ОП</a:t>
              </a:r>
              <a:endParaRPr lang="ru-RU" sz="3600" dirty="0">
                <a:solidFill>
                  <a:srgbClr val="7030A0"/>
                </a:solidFill>
              </a:endParaRPr>
            </a:p>
          </p:txBody>
        </p:sp>
        <p:cxnSp>
          <p:nvCxnSpPr>
            <p:cNvPr id="20" name="Прямая со стрелкой 19"/>
            <p:cNvCxnSpPr/>
            <p:nvPr/>
          </p:nvCxnSpPr>
          <p:spPr>
            <a:xfrm flipV="1">
              <a:off x="8244408" y="3789041"/>
              <a:ext cx="144016" cy="372251"/>
            </a:xfrm>
            <a:prstGeom prst="straightConnector1">
              <a:avLst/>
            </a:prstGeom>
            <a:ln w="254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>
              <a:off x="1331640" y="2450853"/>
              <a:ext cx="0" cy="402083"/>
            </a:xfrm>
            <a:prstGeom prst="line">
              <a:avLst/>
            </a:prstGeom>
            <a:ln w="127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>
              <a:off x="3491880" y="2492896"/>
              <a:ext cx="0" cy="360040"/>
            </a:xfrm>
            <a:prstGeom prst="line">
              <a:avLst/>
            </a:prstGeom>
            <a:ln w="127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>
              <a:off x="4427984" y="2513917"/>
              <a:ext cx="0" cy="329393"/>
            </a:xfrm>
            <a:prstGeom prst="line">
              <a:avLst/>
            </a:prstGeom>
            <a:ln w="127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/>
            <p:cNvCxnSpPr/>
            <p:nvPr/>
          </p:nvCxnSpPr>
          <p:spPr>
            <a:xfrm>
              <a:off x="6876256" y="2513917"/>
              <a:ext cx="0" cy="339019"/>
            </a:xfrm>
            <a:prstGeom prst="line">
              <a:avLst/>
            </a:prstGeom>
            <a:ln w="127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>
              <a:off x="7812360" y="2513917"/>
              <a:ext cx="0" cy="339019"/>
            </a:xfrm>
            <a:prstGeom prst="line">
              <a:avLst/>
            </a:prstGeom>
            <a:ln w="127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9042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Федеральные рабочие программы</a:t>
            </a:r>
            <a:endParaRPr lang="ru-RU" dirty="0"/>
          </a:p>
        </p:txBody>
      </p:sp>
      <p:grpSp>
        <p:nvGrpSpPr>
          <p:cNvPr id="38" name="Группа 37"/>
          <p:cNvGrpSpPr/>
          <p:nvPr/>
        </p:nvGrpSpPr>
        <p:grpSpPr>
          <a:xfrm>
            <a:off x="837108" y="1237711"/>
            <a:ext cx="7263284" cy="5167104"/>
            <a:chOff x="837108" y="1237711"/>
            <a:chExt cx="7263284" cy="5167104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838385" y="2584919"/>
              <a:ext cx="1710263" cy="81905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600" dirty="0" smtClean="0">
                  <a:solidFill>
                    <a:srgbClr val="7030A0"/>
                  </a:solidFill>
                </a:rPr>
                <a:t>ФОП</a:t>
              </a:r>
              <a:endParaRPr lang="ru-RU" sz="3600" dirty="0">
                <a:solidFill>
                  <a:srgbClr val="7030A0"/>
                </a:solidFill>
              </a:endParaRPr>
            </a:p>
          </p:txBody>
        </p:sp>
        <p:sp>
          <p:nvSpPr>
            <p:cNvPr id="5" name="Скругленный прямоугольник 4"/>
            <p:cNvSpPr/>
            <p:nvPr/>
          </p:nvSpPr>
          <p:spPr>
            <a:xfrm>
              <a:off x="837108" y="3953794"/>
              <a:ext cx="1710263" cy="81905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600" dirty="0" smtClean="0">
                  <a:solidFill>
                    <a:srgbClr val="7030A0"/>
                  </a:solidFill>
                </a:rPr>
                <a:t>ФРП</a:t>
              </a:r>
              <a:endParaRPr lang="ru-RU" sz="3600" dirty="0">
                <a:solidFill>
                  <a:srgbClr val="7030A0"/>
                </a:solidFill>
              </a:endParaRPr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5528733" y="1274796"/>
              <a:ext cx="1779571" cy="36004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Русский язык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5528732" y="1749312"/>
              <a:ext cx="2571660" cy="433031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Литературное чтение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5528732" y="2299149"/>
              <a:ext cx="2283628" cy="431879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Окружающий мир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3563888" y="1749312"/>
              <a:ext cx="1329370" cy="626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600" dirty="0" smtClean="0">
                  <a:solidFill>
                    <a:srgbClr val="7030A0"/>
                  </a:solidFill>
                </a:rPr>
                <a:t>НОО</a:t>
              </a:r>
              <a:endParaRPr lang="ru-RU" sz="3600" dirty="0">
                <a:solidFill>
                  <a:srgbClr val="7030A0"/>
                </a:solidFill>
              </a:endParaRPr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5528731" y="3140883"/>
              <a:ext cx="1707565" cy="43221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Русский язык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5528733" y="3717032"/>
              <a:ext cx="1491539" cy="42021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Литература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5528734" y="4293097"/>
              <a:ext cx="1155030" cy="43204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История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14" name="Скругленный прямоугольник 13"/>
            <p:cNvSpPr/>
            <p:nvPr/>
          </p:nvSpPr>
          <p:spPr>
            <a:xfrm>
              <a:off x="5528733" y="4869161"/>
              <a:ext cx="2139611" cy="43204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Обществознание 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15" name="Скругленный прямоугольник 14"/>
            <p:cNvSpPr/>
            <p:nvPr/>
          </p:nvSpPr>
          <p:spPr>
            <a:xfrm>
              <a:off x="5528730" y="5445224"/>
              <a:ext cx="1491541" cy="42366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География 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16" name="Скругленный прямоугольник 15"/>
            <p:cNvSpPr/>
            <p:nvPr/>
          </p:nvSpPr>
          <p:spPr>
            <a:xfrm>
              <a:off x="5529010" y="6021288"/>
              <a:ext cx="876012" cy="38352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ОБЖ 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17" name="Скругленный прямоугольник 16"/>
            <p:cNvSpPr/>
            <p:nvPr/>
          </p:nvSpPr>
          <p:spPr>
            <a:xfrm>
              <a:off x="3579596" y="4527741"/>
              <a:ext cx="1329370" cy="626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600" dirty="0" smtClean="0">
                  <a:solidFill>
                    <a:srgbClr val="7030A0"/>
                  </a:solidFill>
                </a:rPr>
                <a:t>ООО</a:t>
              </a:r>
              <a:endParaRPr lang="ru-RU" sz="3600" dirty="0">
                <a:solidFill>
                  <a:srgbClr val="7030A0"/>
                </a:solidFill>
              </a:endParaRPr>
            </a:p>
          </p:txBody>
        </p:sp>
        <p:sp>
          <p:nvSpPr>
            <p:cNvPr id="18" name="Правая фигурная скобка 17"/>
            <p:cNvSpPr/>
            <p:nvPr/>
          </p:nvSpPr>
          <p:spPr>
            <a:xfrm rot="10800000">
              <a:off x="5037323" y="1237711"/>
              <a:ext cx="360040" cy="1456232"/>
            </a:xfrm>
            <a:prstGeom prst="rightBrace">
              <a:avLst/>
            </a:prstGeom>
            <a:ln w="254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авая фигурная скобка 18"/>
            <p:cNvSpPr/>
            <p:nvPr/>
          </p:nvSpPr>
          <p:spPr>
            <a:xfrm rot="10800000">
              <a:off x="5037322" y="3140882"/>
              <a:ext cx="360041" cy="3263932"/>
            </a:xfrm>
            <a:prstGeom prst="rightBrace">
              <a:avLst/>
            </a:prstGeom>
            <a:ln w="254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3" name="Прямая со стрелкой 22"/>
            <p:cNvCxnSpPr>
              <a:stCxn id="4" idx="2"/>
              <a:endCxn id="5" idx="0"/>
            </p:cNvCxnSpPr>
            <p:nvPr/>
          </p:nvCxnSpPr>
          <p:spPr>
            <a:xfrm flipH="1">
              <a:off x="1692240" y="3403973"/>
              <a:ext cx="1277" cy="549821"/>
            </a:xfrm>
            <a:prstGeom prst="straightConnector1">
              <a:avLst/>
            </a:prstGeom>
            <a:ln w="254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>
              <a:stCxn id="5" idx="3"/>
            </p:cNvCxnSpPr>
            <p:nvPr/>
          </p:nvCxnSpPr>
          <p:spPr>
            <a:xfrm>
              <a:off x="2547371" y="4363321"/>
              <a:ext cx="584469" cy="0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3131840" y="2062333"/>
              <a:ext cx="0" cy="2806828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>
              <a:endCxn id="10" idx="1"/>
            </p:cNvCxnSpPr>
            <p:nvPr/>
          </p:nvCxnSpPr>
          <p:spPr>
            <a:xfrm>
              <a:off x="3131840" y="2062333"/>
              <a:ext cx="432048" cy="1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/>
            <p:nvPr/>
          </p:nvCxnSpPr>
          <p:spPr>
            <a:xfrm>
              <a:off x="3147548" y="4869161"/>
              <a:ext cx="432048" cy="1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Скругленный прямоугольник 38"/>
          <p:cNvSpPr/>
          <p:nvPr/>
        </p:nvSpPr>
        <p:spPr>
          <a:xfrm>
            <a:off x="3363572" y="2994446"/>
            <a:ext cx="1545394" cy="86660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МЕНЯТЬ НЕЛЬЗЯ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56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Федеральные рабочие программы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587727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Конструктор рабочих программ </a:t>
            </a:r>
            <a:endParaRPr lang="ru-RU" dirty="0"/>
          </a:p>
          <a:p>
            <a:r>
              <a:rPr lang="en-US" dirty="0"/>
              <a:t>https://edsoo.ru/constructor/</a:t>
            </a:r>
            <a:endParaRPr lang="ru-RU" dirty="0"/>
          </a:p>
        </p:txBody>
      </p:sp>
      <p:grpSp>
        <p:nvGrpSpPr>
          <p:cNvPr id="13" name="Группа 12"/>
          <p:cNvGrpSpPr/>
          <p:nvPr/>
        </p:nvGrpSpPr>
        <p:grpSpPr>
          <a:xfrm>
            <a:off x="1058350" y="1844824"/>
            <a:ext cx="7145742" cy="3744416"/>
            <a:chOff x="1058350" y="1844824"/>
            <a:chExt cx="7145742" cy="3744416"/>
          </a:xfrm>
        </p:grpSpPr>
        <p:cxnSp>
          <p:nvCxnSpPr>
            <p:cNvPr id="10" name="Прямая соединительная линия 9"/>
            <p:cNvCxnSpPr/>
            <p:nvPr/>
          </p:nvCxnSpPr>
          <p:spPr>
            <a:xfrm>
              <a:off x="6660232" y="2663878"/>
              <a:ext cx="0" cy="1845242"/>
            </a:xfrm>
            <a:prstGeom prst="line">
              <a:avLst/>
            </a:prstGeom>
            <a:ln w="127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Скругленный прямоугольник 3"/>
            <p:cNvSpPr/>
            <p:nvPr/>
          </p:nvSpPr>
          <p:spPr>
            <a:xfrm>
              <a:off x="1058350" y="2611077"/>
              <a:ext cx="1710263" cy="81905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600" dirty="0" smtClean="0">
                  <a:solidFill>
                    <a:srgbClr val="7030A0"/>
                  </a:solidFill>
                </a:rPr>
                <a:t>ФРП</a:t>
              </a:r>
              <a:endParaRPr lang="ru-RU" sz="3600" dirty="0">
                <a:solidFill>
                  <a:srgbClr val="7030A0"/>
                </a:solidFill>
              </a:endParaRPr>
            </a:p>
          </p:txBody>
        </p:sp>
        <p:sp>
          <p:nvSpPr>
            <p:cNvPr id="5" name="Скругленный прямоугольник 4"/>
            <p:cNvSpPr/>
            <p:nvPr/>
          </p:nvSpPr>
          <p:spPr>
            <a:xfrm>
              <a:off x="3635896" y="1844824"/>
              <a:ext cx="4536504" cy="81905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600" dirty="0" smtClean="0">
                  <a:solidFill>
                    <a:srgbClr val="7030A0"/>
                  </a:solidFill>
                </a:rPr>
                <a:t>Содержание </a:t>
              </a:r>
              <a:endParaRPr lang="ru-RU" sz="3600" dirty="0">
                <a:solidFill>
                  <a:srgbClr val="7030A0"/>
                </a:solidFill>
              </a:endParaRPr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3653332" y="2996952"/>
              <a:ext cx="4536504" cy="108012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600" dirty="0" smtClean="0">
                  <a:solidFill>
                    <a:srgbClr val="7030A0"/>
                  </a:solidFill>
                </a:rPr>
                <a:t>Планируемые результаты </a:t>
              </a:r>
              <a:endParaRPr lang="ru-RU" sz="3600" dirty="0">
                <a:solidFill>
                  <a:srgbClr val="7030A0"/>
                </a:solidFill>
              </a:endParaRPr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3667588" y="4509120"/>
              <a:ext cx="4536504" cy="108012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600" dirty="0" smtClean="0">
                  <a:solidFill>
                    <a:srgbClr val="FF0000"/>
                  </a:solidFill>
                </a:rPr>
                <a:t>На каждый год!!!</a:t>
              </a:r>
              <a:endParaRPr lang="ru-RU" sz="3600" dirty="0">
                <a:solidFill>
                  <a:srgbClr val="FF0000"/>
                </a:solidFill>
              </a:endParaRPr>
            </a:p>
          </p:txBody>
        </p:sp>
        <p:sp>
          <p:nvSpPr>
            <p:cNvPr id="12" name="Правая фигурная скобка 11"/>
            <p:cNvSpPr/>
            <p:nvPr/>
          </p:nvSpPr>
          <p:spPr>
            <a:xfrm rot="10800000">
              <a:off x="2934424" y="1982097"/>
              <a:ext cx="432048" cy="2029707"/>
            </a:xfrm>
            <a:prstGeom prst="rightBrace">
              <a:avLst/>
            </a:prstGeom>
            <a:ln w="127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68003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Рабочие программы</a:t>
            </a:r>
            <a:endParaRPr lang="ru-RU" dirty="0"/>
          </a:p>
        </p:txBody>
      </p:sp>
      <p:grpSp>
        <p:nvGrpSpPr>
          <p:cNvPr id="29" name="Группа 28"/>
          <p:cNvGrpSpPr/>
          <p:nvPr/>
        </p:nvGrpSpPr>
        <p:grpSpPr>
          <a:xfrm>
            <a:off x="159489" y="2235921"/>
            <a:ext cx="8731043" cy="2592288"/>
            <a:chOff x="159489" y="2235921"/>
            <a:chExt cx="8731043" cy="2592288"/>
          </a:xfrm>
        </p:grpSpPr>
        <p:grpSp>
          <p:nvGrpSpPr>
            <p:cNvPr id="18" name="Группа 17"/>
            <p:cNvGrpSpPr/>
            <p:nvPr/>
          </p:nvGrpSpPr>
          <p:grpSpPr>
            <a:xfrm>
              <a:off x="159489" y="2235921"/>
              <a:ext cx="8731043" cy="2592288"/>
              <a:chOff x="178015" y="1772816"/>
              <a:chExt cx="8731043" cy="2592288"/>
            </a:xfrm>
          </p:grpSpPr>
          <p:sp>
            <p:nvSpPr>
              <p:cNvPr id="4" name="Скругленный прямоугольник 3"/>
              <p:cNvSpPr/>
              <p:nvPr/>
            </p:nvSpPr>
            <p:spPr>
              <a:xfrm>
                <a:off x="178015" y="1782442"/>
                <a:ext cx="1710263" cy="93610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000" dirty="0" smtClean="0">
                    <a:solidFill>
                      <a:srgbClr val="7030A0"/>
                    </a:solidFill>
                  </a:rPr>
                  <a:t>ООП  НОО</a:t>
                </a:r>
              </a:p>
              <a:p>
                <a:pPr algn="ctr"/>
                <a:r>
                  <a:rPr lang="ru-RU" sz="2000" dirty="0" smtClean="0">
                    <a:solidFill>
                      <a:srgbClr val="7030A0"/>
                    </a:solidFill>
                  </a:rPr>
                  <a:t>1-4 </a:t>
                </a:r>
                <a:endParaRPr lang="ru-RU" sz="20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5" name="Скругленный прямоугольник 4"/>
              <p:cNvSpPr/>
              <p:nvPr/>
            </p:nvSpPr>
            <p:spPr>
              <a:xfrm>
                <a:off x="2042007" y="1772816"/>
                <a:ext cx="1656184" cy="94573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000" dirty="0" smtClean="0">
                    <a:solidFill>
                      <a:srgbClr val="7030A0"/>
                    </a:solidFill>
                  </a:rPr>
                  <a:t>ООП  ООО</a:t>
                </a:r>
              </a:p>
              <a:p>
                <a:pPr algn="ctr"/>
                <a:r>
                  <a:rPr lang="ru-RU" sz="2000" dirty="0" smtClean="0">
                    <a:solidFill>
                      <a:srgbClr val="7030A0"/>
                    </a:solidFill>
                  </a:rPr>
                  <a:t>5-9</a:t>
                </a:r>
                <a:endParaRPr lang="ru-RU" sz="20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6" name="Скругленный прямоугольник 5"/>
              <p:cNvSpPr/>
              <p:nvPr/>
            </p:nvSpPr>
            <p:spPr>
              <a:xfrm>
                <a:off x="7298591" y="1782442"/>
                <a:ext cx="1610467" cy="93610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000" dirty="0" smtClean="0">
                    <a:solidFill>
                      <a:srgbClr val="7030A0"/>
                    </a:solidFill>
                  </a:rPr>
                  <a:t>ООП  СОО   </a:t>
                </a:r>
              </a:p>
              <a:p>
                <a:pPr algn="ctr"/>
                <a:r>
                  <a:rPr lang="ru-RU" sz="2000" dirty="0" smtClean="0">
                    <a:solidFill>
                      <a:srgbClr val="7030A0"/>
                    </a:solidFill>
                  </a:rPr>
                  <a:t>11</a:t>
                </a:r>
              </a:p>
              <a:p>
                <a:pPr algn="ctr"/>
                <a:r>
                  <a:rPr lang="ru-RU" sz="2000" dirty="0" smtClean="0">
                    <a:solidFill>
                      <a:srgbClr val="7030A0"/>
                    </a:solidFill>
                  </a:rPr>
                  <a:t>литература</a:t>
                </a:r>
                <a:endParaRPr lang="ru-RU" sz="20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" name="Скругленный прямоугольник 6"/>
              <p:cNvSpPr/>
              <p:nvPr/>
            </p:nvSpPr>
            <p:spPr>
              <a:xfrm>
                <a:off x="3845684" y="1772816"/>
                <a:ext cx="1656184" cy="94573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000" dirty="0" smtClean="0">
                    <a:solidFill>
                      <a:srgbClr val="7030A0"/>
                    </a:solidFill>
                  </a:rPr>
                  <a:t>ООП  ООО</a:t>
                </a:r>
              </a:p>
              <a:p>
                <a:pPr algn="ctr"/>
                <a:r>
                  <a:rPr lang="ru-RU" sz="2000" dirty="0" smtClean="0">
                    <a:solidFill>
                      <a:srgbClr val="7030A0"/>
                    </a:solidFill>
                  </a:rPr>
                  <a:t>Изменения </a:t>
                </a:r>
              </a:p>
              <a:p>
                <a:pPr algn="ctr"/>
                <a:r>
                  <a:rPr lang="ru-RU" sz="2000" dirty="0" smtClean="0">
                    <a:solidFill>
                      <a:srgbClr val="7030A0"/>
                    </a:solidFill>
                  </a:rPr>
                  <a:t>7-9</a:t>
                </a:r>
                <a:endParaRPr lang="ru-RU" sz="20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8" name="Скругленный прямоугольник 7"/>
              <p:cNvSpPr/>
              <p:nvPr/>
            </p:nvSpPr>
            <p:spPr>
              <a:xfrm>
                <a:off x="5630450" y="1782442"/>
                <a:ext cx="1555809" cy="93610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000" dirty="0" smtClean="0">
                    <a:solidFill>
                      <a:srgbClr val="7030A0"/>
                    </a:solidFill>
                  </a:rPr>
                  <a:t>ООП  СОО</a:t>
                </a:r>
              </a:p>
              <a:p>
                <a:pPr algn="ctr"/>
                <a:r>
                  <a:rPr lang="ru-RU" sz="2000" dirty="0" smtClean="0">
                    <a:solidFill>
                      <a:srgbClr val="7030A0"/>
                    </a:solidFill>
                  </a:rPr>
                  <a:t>10-11</a:t>
                </a:r>
                <a:endParaRPr lang="ru-RU" sz="20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178015" y="3429000"/>
                <a:ext cx="1710263" cy="93610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000" dirty="0" smtClean="0">
                    <a:solidFill>
                      <a:srgbClr val="7030A0"/>
                    </a:solidFill>
                  </a:rPr>
                  <a:t>РП</a:t>
                </a:r>
              </a:p>
              <a:p>
                <a:pPr algn="ctr"/>
                <a:r>
                  <a:rPr lang="ru-RU" sz="2000" dirty="0" smtClean="0">
                    <a:solidFill>
                      <a:srgbClr val="7030A0"/>
                    </a:solidFill>
                  </a:rPr>
                  <a:t>1-4 </a:t>
                </a:r>
                <a:endParaRPr lang="ru-RU" sz="20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10" name="Скругленный прямоугольник 9"/>
              <p:cNvSpPr/>
              <p:nvPr/>
            </p:nvSpPr>
            <p:spPr>
              <a:xfrm>
                <a:off x="2042007" y="3419374"/>
                <a:ext cx="1656184" cy="94573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000" dirty="0" smtClean="0">
                    <a:solidFill>
                      <a:srgbClr val="7030A0"/>
                    </a:solidFill>
                  </a:rPr>
                  <a:t>РП</a:t>
                </a:r>
              </a:p>
              <a:p>
                <a:pPr algn="ctr"/>
                <a:r>
                  <a:rPr lang="ru-RU" sz="2000" dirty="0" smtClean="0">
                    <a:solidFill>
                      <a:srgbClr val="7030A0"/>
                    </a:solidFill>
                  </a:rPr>
                  <a:t>5-9</a:t>
                </a:r>
                <a:endParaRPr lang="ru-RU" sz="20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11" name="Скругленный прямоугольник 10"/>
              <p:cNvSpPr/>
              <p:nvPr/>
            </p:nvSpPr>
            <p:spPr>
              <a:xfrm>
                <a:off x="7298590" y="3419374"/>
                <a:ext cx="1610467" cy="93610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000" dirty="0" smtClean="0">
                    <a:solidFill>
                      <a:srgbClr val="7030A0"/>
                    </a:solidFill>
                  </a:rPr>
                  <a:t>РП 10-11</a:t>
                </a:r>
              </a:p>
              <a:p>
                <a:pPr algn="ctr"/>
                <a:r>
                  <a:rPr lang="ru-RU" sz="2000" dirty="0" smtClean="0">
                    <a:solidFill>
                      <a:srgbClr val="7030A0"/>
                    </a:solidFill>
                  </a:rPr>
                  <a:t>литература</a:t>
                </a:r>
                <a:endParaRPr lang="ru-RU" sz="20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12" name="Скругленный прямоугольник 11"/>
              <p:cNvSpPr/>
              <p:nvPr/>
            </p:nvSpPr>
            <p:spPr>
              <a:xfrm>
                <a:off x="3845684" y="3419374"/>
                <a:ext cx="1656184" cy="94573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000" dirty="0" smtClean="0">
                    <a:solidFill>
                      <a:srgbClr val="7030A0"/>
                    </a:solidFill>
                  </a:rPr>
                  <a:t>?</a:t>
                </a:r>
                <a:endParaRPr lang="ru-RU" sz="20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13" name="Скругленный прямоугольник 12"/>
              <p:cNvSpPr/>
              <p:nvPr/>
            </p:nvSpPr>
            <p:spPr>
              <a:xfrm>
                <a:off x="5630450" y="3429000"/>
                <a:ext cx="1555809" cy="93610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000" dirty="0" smtClean="0">
                    <a:solidFill>
                      <a:srgbClr val="7030A0"/>
                    </a:solidFill>
                  </a:rPr>
                  <a:t>РП</a:t>
                </a:r>
              </a:p>
              <a:p>
                <a:pPr algn="ctr"/>
                <a:r>
                  <a:rPr lang="ru-RU" sz="2000" dirty="0" smtClean="0">
                    <a:solidFill>
                      <a:srgbClr val="7030A0"/>
                    </a:solidFill>
                  </a:rPr>
                  <a:t>10-11</a:t>
                </a:r>
                <a:endParaRPr lang="ru-RU" sz="2000" dirty="0">
                  <a:solidFill>
                    <a:srgbClr val="7030A0"/>
                  </a:solidFill>
                </a:endParaRPr>
              </a:p>
            </p:txBody>
          </p:sp>
        </p:grpSp>
        <p:cxnSp>
          <p:nvCxnSpPr>
            <p:cNvPr id="20" name="Прямая со стрелкой 19"/>
            <p:cNvCxnSpPr>
              <a:stCxn id="4" idx="2"/>
              <a:endCxn id="9" idx="0"/>
            </p:cNvCxnSpPr>
            <p:nvPr/>
          </p:nvCxnSpPr>
          <p:spPr>
            <a:xfrm>
              <a:off x="1014621" y="3181651"/>
              <a:ext cx="0" cy="710454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 стрелкой 21"/>
            <p:cNvCxnSpPr>
              <a:stCxn id="5" idx="2"/>
              <a:endCxn id="10" idx="0"/>
            </p:cNvCxnSpPr>
            <p:nvPr/>
          </p:nvCxnSpPr>
          <p:spPr>
            <a:xfrm>
              <a:off x="2851573" y="3181651"/>
              <a:ext cx="0" cy="700828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 стрелкой 23"/>
            <p:cNvCxnSpPr>
              <a:stCxn id="7" idx="2"/>
              <a:endCxn id="12" idx="0"/>
            </p:cNvCxnSpPr>
            <p:nvPr/>
          </p:nvCxnSpPr>
          <p:spPr>
            <a:xfrm>
              <a:off x="4655250" y="3181651"/>
              <a:ext cx="0" cy="700828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 стрелкой 25"/>
            <p:cNvCxnSpPr/>
            <p:nvPr/>
          </p:nvCxnSpPr>
          <p:spPr>
            <a:xfrm>
              <a:off x="6516216" y="3181651"/>
              <a:ext cx="0" cy="700828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 стрелкой 27"/>
            <p:cNvCxnSpPr>
              <a:stCxn id="6" idx="2"/>
              <a:endCxn id="11" idx="0"/>
            </p:cNvCxnSpPr>
            <p:nvPr/>
          </p:nvCxnSpPr>
          <p:spPr>
            <a:xfrm flipH="1">
              <a:off x="8085298" y="3181651"/>
              <a:ext cx="1" cy="700828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7293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Рабочие программы по ФОП</a:t>
            </a:r>
            <a:endParaRPr lang="ru-RU" dirty="0"/>
          </a:p>
        </p:txBody>
      </p:sp>
      <p:grpSp>
        <p:nvGrpSpPr>
          <p:cNvPr id="29" name="Группа 28"/>
          <p:cNvGrpSpPr/>
          <p:nvPr/>
        </p:nvGrpSpPr>
        <p:grpSpPr>
          <a:xfrm>
            <a:off x="1691680" y="1844824"/>
            <a:ext cx="5579807" cy="945730"/>
            <a:chOff x="1691680" y="1844824"/>
            <a:chExt cx="5579807" cy="945730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1691680" y="1854450"/>
              <a:ext cx="1710263" cy="9361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smtClean="0">
                  <a:solidFill>
                    <a:srgbClr val="7030A0"/>
                  </a:solidFill>
                </a:rPr>
                <a:t>РП</a:t>
              </a:r>
            </a:p>
            <a:p>
              <a:pPr algn="ctr"/>
              <a:r>
                <a:rPr lang="ru-RU" sz="2400" dirty="0" smtClean="0">
                  <a:solidFill>
                    <a:srgbClr val="7030A0"/>
                  </a:solidFill>
                </a:rPr>
                <a:t>1-4 </a:t>
              </a:r>
              <a:endParaRPr lang="ru-RU" sz="2400" dirty="0">
                <a:solidFill>
                  <a:srgbClr val="7030A0"/>
                </a:solidFill>
              </a:endParaRPr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3743909" y="1844824"/>
              <a:ext cx="1656184" cy="94573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smtClean="0">
                  <a:solidFill>
                    <a:srgbClr val="7030A0"/>
                  </a:solidFill>
                </a:rPr>
                <a:t>РП</a:t>
              </a:r>
            </a:p>
            <a:p>
              <a:pPr algn="ctr"/>
              <a:r>
                <a:rPr lang="ru-RU" sz="2400" dirty="0" smtClean="0">
                  <a:solidFill>
                    <a:srgbClr val="7030A0"/>
                  </a:solidFill>
                </a:rPr>
                <a:t>5-9</a:t>
              </a:r>
              <a:endParaRPr lang="ru-RU" sz="2400" dirty="0">
                <a:solidFill>
                  <a:srgbClr val="7030A0"/>
                </a:solidFill>
              </a:endParaRPr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5715678" y="1854450"/>
              <a:ext cx="1555809" cy="9361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smtClean="0">
                  <a:solidFill>
                    <a:srgbClr val="7030A0"/>
                  </a:solidFill>
                </a:rPr>
                <a:t>РП</a:t>
              </a:r>
            </a:p>
            <a:p>
              <a:pPr algn="ctr"/>
              <a:r>
                <a:rPr lang="ru-RU" sz="2400" dirty="0" smtClean="0">
                  <a:solidFill>
                    <a:srgbClr val="7030A0"/>
                  </a:solidFill>
                </a:rPr>
                <a:t>10-11</a:t>
              </a:r>
              <a:endParaRPr lang="ru-RU" sz="2400" dirty="0">
                <a:solidFill>
                  <a:srgbClr val="7030A0"/>
                </a:solidFill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736281" y="3429000"/>
            <a:ext cx="4483790" cy="2880320"/>
            <a:chOff x="736281" y="3429000"/>
            <a:chExt cx="4483790" cy="2880320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>
              <a:off x="1115616" y="4005064"/>
              <a:ext cx="0" cy="1728192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Скругленный прямоугольник 13"/>
            <p:cNvSpPr/>
            <p:nvPr/>
          </p:nvSpPr>
          <p:spPr>
            <a:xfrm>
              <a:off x="763793" y="3429000"/>
              <a:ext cx="3808208" cy="57606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dirty="0" smtClean="0">
                  <a:solidFill>
                    <a:srgbClr val="7030A0"/>
                  </a:solidFill>
                </a:rPr>
                <a:t>Конструктор рабочих программ 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16" name="Скругленный прямоугольник 15"/>
            <p:cNvSpPr/>
            <p:nvPr/>
          </p:nvSpPr>
          <p:spPr>
            <a:xfrm>
              <a:off x="742000" y="4221088"/>
              <a:ext cx="4478071" cy="57606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dirty="0" smtClean="0">
                  <a:solidFill>
                    <a:srgbClr val="7030A0"/>
                  </a:solidFill>
                </a:rPr>
                <a:t>Контрольные работы</a:t>
              </a:r>
              <a:r>
                <a:rPr lang="en-US" sz="2000" dirty="0" smtClean="0">
                  <a:solidFill>
                    <a:srgbClr val="7030A0"/>
                  </a:solidFill>
                </a:rPr>
                <a:t> c </a:t>
              </a:r>
              <a:r>
                <a:rPr lang="ru-RU" sz="2000" dirty="0" smtClean="0">
                  <a:solidFill>
                    <a:srgbClr val="7030A0"/>
                  </a:solidFill>
                </a:rPr>
                <a:t>учетом КУГ, не более 10%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17" name="Скругленный прямоугольник 16"/>
            <p:cNvSpPr/>
            <p:nvPr/>
          </p:nvSpPr>
          <p:spPr>
            <a:xfrm>
              <a:off x="736281" y="5733256"/>
              <a:ext cx="3907728" cy="57606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dirty="0" smtClean="0">
                  <a:solidFill>
                    <a:srgbClr val="7030A0"/>
                  </a:solidFill>
                </a:rPr>
                <a:t>С учетом программы воспитания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18" name="Скругленный прямоугольник 17"/>
            <p:cNvSpPr/>
            <p:nvPr/>
          </p:nvSpPr>
          <p:spPr>
            <a:xfrm>
              <a:off x="759438" y="4970969"/>
              <a:ext cx="2816390" cy="57606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dirty="0" smtClean="0">
                  <a:solidFill>
                    <a:srgbClr val="7030A0"/>
                  </a:solidFill>
                </a:rPr>
                <a:t>Практические работы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6074164" y="3429000"/>
            <a:ext cx="2713527" cy="2880320"/>
            <a:chOff x="6074164" y="3429000"/>
            <a:chExt cx="2713527" cy="2880320"/>
          </a:xfrm>
        </p:grpSpPr>
        <p:cxnSp>
          <p:nvCxnSpPr>
            <p:cNvPr id="24" name="Прямая соединительная линия 23"/>
            <p:cNvCxnSpPr/>
            <p:nvPr/>
          </p:nvCxnSpPr>
          <p:spPr>
            <a:xfrm>
              <a:off x="6493582" y="4005064"/>
              <a:ext cx="0" cy="1728192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Скругленный прямоугольник 18"/>
            <p:cNvSpPr/>
            <p:nvPr/>
          </p:nvSpPr>
          <p:spPr>
            <a:xfrm>
              <a:off x="6084168" y="3429000"/>
              <a:ext cx="2376264" cy="57606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dirty="0" smtClean="0">
                  <a:solidFill>
                    <a:srgbClr val="FF0000"/>
                  </a:solidFill>
                </a:rPr>
                <a:t>Единая программа</a:t>
              </a:r>
              <a:endParaRPr lang="ru-RU" sz="2000" dirty="0">
                <a:solidFill>
                  <a:srgbClr val="FF0000"/>
                </a:solidFill>
              </a:endParaRPr>
            </a:p>
          </p:txBody>
        </p:sp>
        <p:sp>
          <p:nvSpPr>
            <p:cNvPr id="20" name="Скругленный прямоугольник 19"/>
            <p:cNvSpPr/>
            <p:nvPr/>
          </p:nvSpPr>
          <p:spPr>
            <a:xfrm>
              <a:off x="6083355" y="4239689"/>
              <a:ext cx="2376264" cy="57606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dirty="0" smtClean="0">
                  <a:solidFill>
                    <a:srgbClr val="7030A0"/>
                  </a:solidFill>
                </a:rPr>
                <a:t>РП в </a:t>
              </a:r>
              <a:r>
                <a:rPr lang="en-US" sz="2000" dirty="0" smtClean="0">
                  <a:solidFill>
                    <a:srgbClr val="7030A0"/>
                  </a:solidFill>
                </a:rPr>
                <a:t>word c ID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21" name="Скругленный прямоугольник 20"/>
            <p:cNvSpPr/>
            <p:nvPr/>
          </p:nvSpPr>
          <p:spPr>
            <a:xfrm>
              <a:off x="6074164" y="4970969"/>
              <a:ext cx="2704336" cy="57606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dirty="0" smtClean="0">
                  <a:solidFill>
                    <a:srgbClr val="7030A0"/>
                  </a:solidFill>
                </a:rPr>
                <a:t>КТП 5,6,7,8,9</a:t>
              </a:r>
              <a:r>
                <a:rPr lang="ru-RU" sz="2000" dirty="0" smtClean="0">
                  <a:solidFill>
                    <a:srgbClr val="7030A0"/>
                  </a:solidFill>
                </a:rPr>
                <a:t> в </a:t>
              </a:r>
              <a:r>
                <a:rPr lang="en-US" sz="2000" dirty="0" smtClean="0">
                  <a:solidFill>
                    <a:srgbClr val="7030A0"/>
                  </a:solidFill>
                </a:rPr>
                <a:t>word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22" name="Скругленный прямоугольник 21"/>
            <p:cNvSpPr/>
            <p:nvPr/>
          </p:nvSpPr>
          <p:spPr>
            <a:xfrm>
              <a:off x="6083355" y="5733256"/>
              <a:ext cx="2704336" cy="57606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dirty="0" smtClean="0">
                  <a:solidFill>
                    <a:srgbClr val="7030A0"/>
                  </a:solidFill>
                </a:rPr>
                <a:t>КТП 5,6,7,8,9</a:t>
              </a:r>
              <a:r>
                <a:rPr lang="ru-RU" sz="2000" dirty="0" smtClean="0">
                  <a:solidFill>
                    <a:srgbClr val="7030A0"/>
                  </a:solidFill>
                </a:rPr>
                <a:t> в </a:t>
              </a:r>
              <a:r>
                <a:rPr lang="en-US" sz="2000" dirty="0" smtClean="0">
                  <a:solidFill>
                    <a:srgbClr val="7030A0"/>
                  </a:solidFill>
                </a:rPr>
                <a:t>excel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099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0046" y="269776"/>
            <a:ext cx="8229600" cy="1143000"/>
          </a:xfrm>
        </p:spPr>
        <p:txBody>
          <a:bodyPr/>
          <a:lstStyle/>
          <a:p>
            <a:r>
              <a:rPr lang="ru-RU" dirty="0" smtClean="0"/>
              <a:t>Контрольные работы</a:t>
            </a:r>
            <a:endParaRPr lang="ru-RU" dirty="0"/>
          </a:p>
        </p:txBody>
      </p:sp>
      <p:grpSp>
        <p:nvGrpSpPr>
          <p:cNvPr id="20" name="Группа 19"/>
          <p:cNvGrpSpPr/>
          <p:nvPr/>
        </p:nvGrpSpPr>
        <p:grpSpPr>
          <a:xfrm>
            <a:off x="503548" y="2420888"/>
            <a:ext cx="2916325" cy="2088824"/>
            <a:chOff x="503548" y="2420888"/>
            <a:chExt cx="2916325" cy="2088824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>
              <a:off x="827584" y="2996952"/>
              <a:ext cx="0" cy="936696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Скругленный прямоугольник 3"/>
            <p:cNvSpPr/>
            <p:nvPr/>
          </p:nvSpPr>
          <p:spPr>
            <a:xfrm>
              <a:off x="539553" y="2420888"/>
              <a:ext cx="2880320" cy="57606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dirty="0" smtClean="0">
                  <a:solidFill>
                    <a:srgbClr val="7030A0"/>
                  </a:solidFill>
                </a:rPr>
                <a:t>Контрольные работы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5" name="Скругленный прямоугольник 4"/>
            <p:cNvSpPr/>
            <p:nvPr/>
          </p:nvSpPr>
          <p:spPr>
            <a:xfrm>
              <a:off x="539553" y="3212976"/>
              <a:ext cx="1656184" cy="57606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 smtClean="0">
                  <a:solidFill>
                    <a:srgbClr val="7030A0"/>
                  </a:solidFill>
                </a:rPr>
                <a:t>c </a:t>
              </a:r>
              <a:r>
                <a:rPr lang="ru-RU" sz="2000" dirty="0" smtClean="0">
                  <a:solidFill>
                    <a:srgbClr val="7030A0"/>
                  </a:solidFill>
                </a:rPr>
                <a:t>учетом КУГ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503548" y="3933648"/>
              <a:ext cx="1728194" cy="57606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dirty="0" smtClean="0">
                  <a:solidFill>
                    <a:srgbClr val="7030A0"/>
                  </a:solidFill>
                </a:rPr>
                <a:t>не более 10%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3419873" y="1394838"/>
            <a:ext cx="5219773" cy="2070462"/>
            <a:chOff x="3419873" y="1394838"/>
            <a:chExt cx="5219773" cy="2070462"/>
          </a:xfrm>
        </p:grpSpPr>
        <p:cxnSp>
          <p:nvCxnSpPr>
            <p:cNvPr id="33" name="Прямая со стрелкой 32"/>
            <p:cNvCxnSpPr>
              <a:endCxn id="12" idx="1"/>
            </p:cNvCxnSpPr>
            <p:nvPr/>
          </p:nvCxnSpPr>
          <p:spPr>
            <a:xfrm>
              <a:off x="5940152" y="3159498"/>
              <a:ext cx="615922" cy="0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Группа 23"/>
            <p:cNvGrpSpPr/>
            <p:nvPr/>
          </p:nvGrpSpPr>
          <p:grpSpPr>
            <a:xfrm>
              <a:off x="6556074" y="1394838"/>
              <a:ext cx="2083572" cy="2052692"/>
              <a:chOff x="6556074" y="1394838"/>
              <a:chExt cx="2083572" cy="2052692"/>
            </a:xfrm>
          </p:grpSpPr>
          <p:sp>
            <p:nvSpPr>
              <p:cNvPr id="11" name="Скругленный прямоугольник 10"/>
              <p:cNvSpPr/>
              <p:nvPr/>
            </p:nvSpPr>
            <p:spPr>
              <a:xfrm>
                <a:off x="6556074" y="2114918"/>
                <a:ext cx="2083572" cy="57606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2000" dirty="0" smtClean="0">
                    <a:solidFill>
                      <a:srgbClr val="7030A0"/>
                    </a:solidFill>
                  </a:rPr>
                  <a:t>Промежуточная аттестация</a:t>
                </a:r>
                <a:endParaRPr lang="ru-RU" sz="20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12" name="Скругленный прямоугольник 11"/>
              <p:cNvSpPr/>
              <p:nvPr/>
            </p:nvSpPr>
            <p:spPr>
              <a:xfrm>
                <a:off x="6556074" y="2871466"/>
                <a:ext cx="2083572" cy="57606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2000" dirty="0" smtClean="0">
                    <a:solidFill>
                      <a:srgbClr val="7030A0"/>
                    </a:solidFill>
                  </a:rPr>
                  <a:t>Более 2 часов в неделю</a:t>
                </a:r>
                <a:endParaRPr lang="ru-RU" sz="20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16" name="Скругленный прямоугольник 15"/>
              <p:cNvSpPr/>
              <p:nvPr/>
            </p:nvSpPr>
            <p:spPr>
              <a:xfrm>
                <a:off x="6556074" y="1394838"/>
                <a:ext cx="2083572" cy="57606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2000" dirty="0" smtClean="0">
                    <a:solidFill>
                      <a:srgbClr val="7030A0"/>
                    </a:solidFill>
                  </a:rPr>
                  <a:t>ФОРМЫ ПА</a:t>
                </a:r>
                <a:endParaRPr lang="ru-RU" sz="2000" dirty="0">
                  <a:solidFill>
                    <a:srgbClr val="7030A0"/>
                  </a:solidFill>
                </a:endParaRPr>
              </a:p>
            </p:txBody>
          </p:sp>
        </p:grpSp>
        <p:grpSp>
          <p:nvGrpSpPr>
            <p:cNvPr id="23" name="Группа 22"/>
            <p:cNvGrpSpPr/>
            <p:nvPr/>
          </p:nvGrpSpPr>
          <p:grpSpPr>
            <a:xfrm>
              <a:off x="3711083" y="2114918"/>
              <a:ext cx="2544800" cy="1350382"/>
              <a:chOff x="4112165" y="2132856"/>
              <a:chExt cx="2544800" cy="1350382"/>
            </a:xfrm>
          </p:grpSpPr>
          <p:sp>
            <p:nvSpPr>
              <p:cNvPr id="7" name="Скругленный прямоугольник 6"/>
              <p:cNvSpPr/>
              <p:nvPr/>
            </p:nvSpPr>
            <p:spPr>
              <a:xfrm>
                <a:off x="4112165" y="2132856"/>
                <a:ext cx="2520280" cy="57606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2000" dirty="0" smtClean="0">
                    <a:solidFill>
                      <a:srgbClr val="7030A0"/>
                    </a:solidFill>
                  </a:rPr>
                  <a:t>Итоговая КР </a:t>
                </a:r>
                <a:r>
                  <a:rPr lang="ru-RU" sz="2000" dirty="0" smtClean="0">
                    <a:solidFill>
                      <a:srgbClr val="FF0000"/>
                    </a:solidFill>
                  </a:rPr>
                  <a:t>У ВСЕХ</a:t>
                </a:r>
                <a:endParaRPr lang="ru-RU" sz="2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8" name="Скругленный прямоугольник 7"/>
              <p:cNvSpPr/>
              <p:nvPr/>
            </p:nvSpPr>
            <p:spPr>
              <a:xfrm>
                <a:off x="4136685" y="2907174"/>
                <a:ext cx="2520280" cy="57606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2000" dirty="0" smtClean="0">
                    <a:solidFill>
                      <a:srgbClr val="7030A0"/>
                    </a:solidFill>
                  </a:rPr>
                  <a:t>Тематические КР</a:t>
                </a:r>
                <a:endParaRPr lang="ru-RU" sz="2000" dirty="0">
                  <a:solidFill>
                    <a:srgbClr val="7030A0"/>
                  </a:solidFill>
                </a:endParaRPr>
              </a:p>
            </p:txBody>
          </p:sp>
          <p:cxnSp>
            <p:nvCxnSpPr>
              <p:cNvPr id="22" name="Прямая соединительная линия 21"/>
              <p:cNvCxnSpPr/>
              <p:nvPr/>
            </p:nvCxnSpPr>
            <p:spPr>
              <a:xfrm>
                <a:off x="4499992" y="2708920"/>
                <a:ext cx="0" cy="180484"/>
              </a:xfrm>
              <a:prstGeom prst="line">
                <a:avLst/>
              </a:prstGeom>
              <a:ln w="127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" name="Прямая со стрелкой 25"/>
            <p:cNvCxnSpPr>
              <a:stCxn id="4" idx="3"/>
              <a:endCxn id="7" idx="1"/>
            </p:cNvCxnSpPr>
            <p:nvPr/>
          </p:nvCxnSpPr>
          <p:spPr>
            <a:xfrm flipV="1">
              <a:off x="3419873" y="2402950"/>
              <a:ext cx="291210" cy="305970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 стрелкой 27"/>
            <p:cNvCxnSpPr/>
            <p:nvPr/>
          </p:nvCxnSpPr>
          <p:spPr>
            <a:xfrm>
              <a:off x="3419873" y="2852936"/>
              <a:ext cx="288031" cy="144016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 стрелкой 30"/>
            <p:cNvCxnSpPr>
              <a:stCxn id="7" idx="3"/>
              <a:endCxn id="11" idx="1"/>
            </p:cNvCxnSpPr>
            <p:nvPr/>
          </p:nvCxnSpPr>
          <p:spPr>
            <a:xfrm>
              <a:off x="6231363" y="2402950"/>
              <a:ext cx="324711" cy="0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>
              <a:stCxn id="16" idx="2"/>
              <a:endCxn id="11" idx="0"/>
            </p:cNvCxnSpPr>
            <p:nvPr/>
          </p:nvCxnSpPr>
          <p:spPr>
            <a:xfrm>
              <a:off x="7597860" y="1970902"/>
              <a:ext cx="0" cy="144016"/>
            </a:xfrm>
            <a:prstGeom prst="line">
              <a:avLst/>
            </a:prstGeom>
            <a:ln w="127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Группа 48"/>
          <p:cNvGrpSpPr/>
          <p:nvPr/>
        </p:nvGrpSpPr>
        <p:grpSpPr>
          <a:xfrm>
            <a:off x="508629" y="4221680"/>
            <a:ext cx="8144097" cy="2110856"/>
            <a:chOff x="508629" y="4221680"/>
            <a:chExt cx="8144097" cy="2110856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3707904" y="4775990"/>
              <a:ext cx="2491854" cy="57606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dirty="0" smtClean="0">
                  <a:solidFill>
                    <a:srgbClr val="7030A0"/>
                  </a:solidFill>
                </a:rPr>
                <a:t>Стартовые работы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3671900" y="5756472"/>
              <a:ext cx="2563862" cy="57606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dirty="0" smtClean="0">
                  <a:solidFill>
                    <a:srgbClr val="7030A0"/>
                  </a:solidFill>
                </a:rPr>
                <a:t>Комплексные работы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508629" y="5352054"/>
              <a:ext cx="2491854" cy="57606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dirty="0" smtClean="0">
                  <a:solidFill>
                    <a:srgbClr val="FF0000"/>
                  </a:solidFill>
                </a:rPr>
                <a:t>НЕ ВХОДЯТ </a:t>
              </a:r>
              <a:r>
                <a:rPr lang="ru-RU" sz="2000" dirty="0" smtClean="0">
                  <a:solidFill>
                    <a:srgbClr val="7030A0"/>
                  </a:solidFill>
                </a:rPr>
                <a:t>в КТП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14" name="Скругленный прямоугольник 13"/>
            <p:cNvSpPr/>
            <p:nvPr/>
          </p:nvSpPr>
          <p:spPr>
            <a:xfrm>
              <a:off x="6516216" y="4221680"/>
              <a:ext cx="2123430" cy="57606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dirty="0" smtClean="0">
                  <a:solidFill>
                    <a:srgbClr val="7030A0"/>
                  </a:solidFill>
                </a:rPr>
                <a:t>Входные (1,5,10</a:t>
              </a:r>
              <a:r>
                <a:rPr lang="ru-RU" sz="2000" b="1" dirty="0" smtClean="0">
                  <a:solidFill>
                    <a:srgbClr val="7030A0"/>
                  </a:solidFill>
                </a:rPr>
                <a:t>)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15" name="Скругленный прямоугольник 14"/>
            <p:cNvSpPr/>
            <p:nvPr/>
          </p:nvSpPr>
          <p:spPr>
            <a:xfrm>
              <a:off x="6529296" y="4932926"/>
              <a:ext cx="2123430" cy="57606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dirty="0" smtClean="0">
                  <a:solidFill>
                    <a:srgbClr val="7030A0"/>
                  </a:solidFill>
                </a:rPr>
                <a:t>Пробные (9,11)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17" name="Скругленный прямоугольник 16"/>
            <p:cNvSpPr/>
            <p:nvPr/>
          </p:nvSpPr>
          <p:spPr>
            <a:xfrm>
              <a:off x="6516216" y="5756472"/>
              <a:ext cx="2123430" cy="57606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dirty="0" smtClean="0">
                  <a:solidFill>
                    <a:srgbClr val="7030A0"/>
                  </a:solidFill>
                </a:rPr>
                <a:t>ФГ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cxnSp>
          <p:nvCxnSpPr>
            <p:cNvPr id="39" name="Прямая со стрелкой 38"/>
            <p:cNvCxnSpPr>
              <a:stCxn id="9" idx="3"/>
              <a:endCxn id="14" idx="1"/>
            </p:cNvCxnSpPr>
            <p:nvPr/>
          </p:nvCxnSpPr>
          <p:spPr>
            <a:xfrm flipV="1">
              <a:off x="6199758" y="4509712"/>
              <a:ext cx="316458" cy="554310"/>
            </a:xfrm>
            <a:prstGeom prst="straightConnector1">
              <a:avLst/>
            </a:prstGeom>
            <a:ln w="127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 стрелкой 40"/>
            <p:cNvCxnSpPr>
              <a:endCxn id="15" idx="1"/>
            </p:cNvCxnSpPr>
            <p:nvPr/>
          </p:nvCxnSpPr>
          <p:spPr>
            <a:xfrm>
              <a:off x="6199758" y="5220958"/>
              <a:ext cx="329538" cy="0"/>
            </a:xfrm>
            <a:prstGeom prst="straightConnector1">
              <a:avLst/>
            </a:prstGeom>
            <a:ln w="127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 стрелкой 42"/>
            <p:cNvCxnSpPr/>
            <p:nvPr/>
          </p:nvCxnSpPr>
          <p:spPr>
            <a:xfrm>
              <a:off x="6235762" y="6165304"/>
              <a:ext cx="280454" cy="0"/>
            </a:xfrm>
            <a:prstGeom prst="straightConnector1">
              <a:avLst/>
            </a:prstGeom>
            <a:ln w="127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 стрелкой 44"/>
            <p:cNvCxnSpPr>
              <a:endCxn id="9" idx="1"/>
            </p:cNvCxnSpPr>
            <p:nvPr/>
          </p:nvCxnSpPr>
          <p:spPr>
            <a:xfrm flipV="1">
              <a:off x="3000483" y="5064022"/>
              <a:ext cx="707421" cy="444968"/>
            </a:xfrm>
            <a:prstGeom prst="straightConnector1">
              <a:avLst/>
            </a:prstGeom>
            <a:ln w="127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 стрелкой 46"/>
            <p:cNvCxnSpPr>
              <a:endCxn id="10" idx="1"/>
            </p:cNvCxnSpPr>
            <p:nvPr/>
          </p:nvCxnSpPr>
          <p:spPr>
            <a:xfrm>
              <a:off x="3000483" y="5756472"/>
              <a:ext cx="671417" cy="288032"/>
            </a:xfrm>
            <a:prstGeom prst="straightConnector1">
              <a:avLst/>
            </a:prstGeom>
            <a:ln w="127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87608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КТП (Поурочное планирование)</a:t>
            </a:r>
            <a:endParaRPr lang="ru-RU" dirty="0"/>
          </a:p>
        </p:txBody>
      </p:sp>
      <p:grpSp>
        <p:nvGrpSpPr>
          <p:cNvPr id="22" name="Группа 21"/>
          <p:cNvGrpSpPr/>
          <p:nvPr/>
        </p:nvGrpSpPr>
        <p:grpSpPr>
          <a:xfrm>
            <a:off x="539553" y="1864104"/>
            <a:ext cx="7073856" cy="4101944"/>
            <a:chOff x="539553" y="1864104"/>
            <a:chExt cx="7073856" cy="410194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>
              <a:off x="4499992" y="4509120"/>
              <a:ext cx="0" cy="880864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Скругленный прямоугольник 3"/>
            <p:cNvSpPr/>
            <p:nvPr/>
          </p:nvSpPr>
          <p:spPr>
            <a:xfrm>
              <a:off x="539553" y="2060848"/>
              <a:ext cx="1512167" cy="9361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3200" dirty="0" smtClean="0">
                  <a:solidFill>
                    <a:srgbClr val="7030A0"/>
                  </a:solidFill>
                </a:rPr>
                <a:t>КТП</a:t>
              </a:r>
              <a:endParaRPr lang="ru-RU" sz="3200" dirty="0">
                <a:solidFill>
                  <a:srgbClr val="7030A0"/>
                </a:solidFill>
              </a:endParaRPr>
            </a:p>
          </p:txBody>
        </p:sp>
        <p:sp>
          <p:nvSpPr>
            <p:cNvPr id="5" name="Скругленный прямоугольник 4"/>
            <p:cNvSpPr/>
            <p:nvPr/>
          </p:nvSpPr>
          <p:spPr>
            <a:xfrm>
              <a:off x="539727" y="3208784"/>
              <a:ext cx="2376263" cy="144854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 smtClean="0">
                  <a:solidFill>
                    <a:srgbClr val="7030A0"/>
                  </a:solidFill>
                </a:rPr>
                <a:t>c </a:t>
              </a:r>
              <a:r>
                <a:rPr lang="ru-RU" sz="3200" dirty="0" smtClean="0">
                  <a:solidFill>
                    <a:srgbClr val="7030A0"/>
                  </a:solidFill>
                </a:rPr>
                <a:t>учетом КУГ</a:t>
              </a:r>
              <a:endParaRPr lang="ru-RU" sz="3200" dirty="0">
                <a:solidFill>
                  <a:srgbClr val="7030A0"/>
                </a:solidFill>
              </a:endParaRPr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4067944" y="1864104"/>
              <a:ext cx="3528392" cy="57606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dirty="0" smtClean="0">
                  <a:solidFill>
                    <a:srgbClr val="7030A0"/>
                  </a:solidFill>
                </a:rPr>
                <a:t>Рабочий инструмент учителя!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4077206" y="2721917"/>
              <a:ext cx="3528392" cy="57606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dirty="0" smtClean="0">
                  <a:solidFill>
                    <a:srgbClr val="7030A0"/>
                  </a:solidFill>
                </a:rPr>
                <a:t>Закрепленные ФРП</a:t>
              </a:r>
            </a:p>
            <a:p>
              <a:r>
                <a:rPr lang="ru-RU" sz="2000" dirty="0" smtClean="0">
                  <a:solidFill>
                    <a:srgbClr val="FF0000"/>
                  </a:solidFill>
                </a:rPr>
                <a:t>МЕНЯТЬ НЕЛЬЗЯ!!!</a:t>
              </a:r>
              <a:endParaRPr lang="ru-RU" sz="2000" dirty="0">
                <a:solidFill>
                  <a:srgbClr val="FF0000"/>
                </a:solidFill>
              </a:endParaRPr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4067944" y="3933056"/>
              <a:ext cx="3528392" cy="57606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dirty="0" smtClean="0">
                  <a:solidFill>
                    <a:srgbClr val="7030A0"/>
                  </a:solidFill>
                </a:rPr>
                <a:t>Государственный учебник</a:t>
              </a:r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4085017" y="4661520"/>
              <a:ext cx="3528392" cy="57606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dirty="0" smtClean="0">
                  <a:solidFill>
                    <a:srgbClr val="7030A0"/>
                  </a:solidFill>
                </a:rPr>
                <a:t>Методическое пособие </a:t>
              </a:r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4067944" y="5389984"/>
              <a:ext cx="3528392" cy="57606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dirty="0" smtClean="0">
                  <a:solidFill>
                    <a:srgbClr val="00B050"/>
                  </a:solidFill>
                </a:rPr>
                <a:t>МОЖНО</a:t>
              </a:r>
              <a:r>
                <a:rPr lang="ru-RU" sz="2000" dirty="0" smtClean="0">
                  <a:solidFill>
                    <a:srgbClr val="7030A0"/>
                  </a:solidFill>
                </a:rPr>
                <a:t> менять КТП</a:t>
              </a:r>
            </a:p>
          </p:txBody>
        </p:sp>
        <p:cxnSp>
          <p:nvCxnSpPr>
            <p:cNvPr id="13" name="Прямая соединительная линия 12"/>
            <p:cNvCxnSpPr/>
            <p:nvPr/>
          </p:nvCxnSpPr>
          <p:spPr>
            <a:xfrm>
              <a:off x="899592" y="2996952"/>
              <a:ext cx="0" cy="211832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 стрелкой 16"/>
            <p:cNvCxnSpPr>
              <a:stCxn id="4" idx="3"/>
              <a:endCxn id="7" idx="1"/>
            </p:cNvCxnSpPr>
            <p:nvPr/>
          </p:nvCxnSpPr>
          <p:spPr>
            <a:xfrm flipV="1">
              <a:off x="2051720" y="2152136"/>
              <a:ext cx="2016224" cy="376764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>
              <a:off x="4427984" y="2440168"/>
              <a:ext cx="0" cy="281749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231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Рабочие программы 7-9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547664" y="1628800"/>
            <a:ext cx="3160343" cy="1224136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7030A0"/>
                </a:solidFill>
              </a:rPr>
              <a:t>ООП  ООО</a:t>
            </a:r>
          </a:p>
          <a:p>
            <a:pPr algn="ctr"/>
            <a:r>
              <a:rPr lang="ru-RU" sz="2800" dirty="0" smtClean="0">
                <a:solidFill>
                  <a:srgbClr val="7030A0"/>
                </a:solidFill>
              </a:rPr>
              <a:t>Изменения </a:t>
            </a:r>
          </a:p>
          <a:p>
            <a:pPr algn="ctr"/>
            <a:r>
              <a:rPr lang="ru-RU" sz="2800" dirty="0" smtClean="0">
                <a:solidFill>
                  <a:srgbClr val="7030A0"/>
                </a:solidFill>
              </a:rPr>
              <a:t>7-9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164179" y="1628800"/>
            <a:ext cx="1656184" cy="122413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>?</a:t>
            </a:r>
            <a:endParaRPr lang="ru-RU" sz="4400" b="1" dirty="0">
              <a:solidFill>
                <a:srgbClr val="FF0000"/>
              </a:solidFill>
            </a:endParaRPr>
          </a:p>
        </p:txBody>
      </p:sp>
      <p:grpSp>
        <p:nvGrpSpPr>
          <p:cNvPr id="30" name="Группа 29"/>
          <p:cNvGrpSpPr/>
          <p:nvPr/>
        </p:nvGrpSpPr>
        <p:grpSpPr>
          <a:xfrm>
            <a:off x="988616" y="3305412"/>
            <a:ext cx="7186579" cy="3156954"/>
            <a:chOff x="1619672" y="3305412"/>
            <a:chExt cx="7186579" cy="3156954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1619672" y="3324432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5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2927466" y="3309225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6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4197675" y="3314039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7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5508104" y="3305412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8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6814193" y="3309225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9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4213383" y="4143562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7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14" name="Скругленный прямоугольник 13"/>
            <p:cNvSpPr/>
            <p:nvPr/>
          </p:nvSpPr>
          <p:spPr>
            <a:xfrm>
              <a:off x="5523812" y="4134935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8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15" name="Скругленный прямоугольник 14"/>
            <p:cNvSpPr/>
            <p:nvPr/>
          </p:nvSpPr>
          <p:spPr>
            <a:xfrm>
              <a:off x="6829901" y="4138748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9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19" name="Скругленный прямоугольник 18"/>
            <p:cNvSpPr/>
            <p:nvPr/>
          </p:nvSpPr>
          <p:spPr>
            <a:xfrm>
              <a:off x="5552854" y="4937355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8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20" name="Скругленный прямоугольник 19"/>
            <p:cNvSpPr/>
            <p:nvPr/>
          </p:nvSpPr>
          <p:spPr>
            <a:xfrm>
              <a:off x="6858943" y="4941168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9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25" name="Скругленный прямоугольник 24"/>
            <p:cNvSpPr/>
            <p:nvPr/>
          </p:nvSpPr>
          <p:spPr>
            <a:xfrm>
              <a:off x="6867081" y="5800450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9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26" name="Скругленный прямоугольник 25"/>
            <p:cNvSpPr/>
            <p:nvPr/>
          </p:nvSpPr>
          <p:spPr>
            <a:xfrm>
              <a:off x="8172400" y="3314039"/>
              <a:ext cx="604010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1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27" name="Скругленный прямоугольник 26"/>
            <p:cNvSpPr/>
            <p:nvPr/>
          </p:nvSpPr>
          <p:spPr>
            <a:xfrm>
              <a:off x="8175195" y="4129222"/>
              <a:ext cx="604010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2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8175195" y="4960565"/>
              <a:ext cx="604010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3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29" name="Скругленный прямоугольник 28"/>
            <p:cNvSpPr/>
            <p:nvPr/>
          </p:nvSpPr>
          <p:spPr>
            <a:xfrm>
              <a:off x="8202241" y="5800450"/>
              <a:ext cx="604010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4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964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Прямая соединительная линия 27"/>
          <p:cNvCxnSpPr/>
          <p:nvPr/>
        </p:nvCxnSpPr>
        <p:spPr>
          <a:xfrm>
            <a:off x="4427984" y="4690926"/>
            <a:ext cx="0" cy="1156796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7093" y="197768"/>
            <a:ext cx="8229600" cy="1143000"/>
          </a:xfrm>
        </p:spPr>
        <p:txBody>
          <a:bodyPr/>
          <a:lstStyle/>
          <a:p>
            <a:r>
              <a:rPr lang="ru-RU" dirty="0" smtClean="0"/>
              <a:t>7 класс</a:t>
            </a:r>
            <a:endParaRPr lang="ru-RU" dirty="0"/>
          </a:p>
        </p:txBody>
      </p:sp>
      <p:grpSp>
        <p:nvGrpSpPr>
          <p:cNvPr id="21" name="Группа 20"/>
          <p:cNvGrpSpPr/>
          <p:nvPr/>
        </p:nvGrpSpPr>
        <p:grpSpPr>
          <a:xfrm>
            <a:off x="1103966" y="1620173"/>
            <a:ext cx="7300754" cy="1500066"/>
            <a:chOff x="1103966" y="1620173"/>
            <a:chExt cx="7300754" cy="1500066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1103966" y="1620173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5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5" name="Скругленный прямоугольник 4"/>
            <p:cNvSpPr/>
            <p:nvPr/>
          </p:nvSpPr>
          <p:spPr>
            <a:xfrm>
              <a:off x="2411760" y="1623986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6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3681969" y="1628800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7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4992398" y="1620173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8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6298487" y="1623986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9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3697677" y="2458323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7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5008106" y="2449696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8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6314195" y="2453509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9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7800710" y="2458323"/>
              <a:ext cx="604010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2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</p:grpSp>
      <p:sp>
        <p:nvSpPr>
          <p:cNvPr id="15" name="Скругленный прямоугольник 14"/>
          <p:cNvSpPr/>
          <p:nvPr/>
        </p:nvSpPr>
        <p:spPr>
          <a:xfrm>
            <a:off x="251520" y="4869160"/>
            <a:ext cx="2604025" cy="1800200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7030A0"/>
                </a:solidFill>
              </a:rPr>
              <a:t>ТЕМЫ ИЗ ТП </a:t>
            </a:r>
            <a:r>
              <a:rPr lang="ru-RU" sz="2000" dirty="0" smtClean="0">
                <a:solidFill>
                  <a:srgbClr val="FF0000"/>
                </a:solidFill>
              </a:rPr>
              <a:t>УБИРАТЬ </a:t>
            </a:r>
            <a:r>
              <a:rPr lang="ru-RU" sz="2000" dirty="0" smtClean="0">
                <a:solidFill>
                  <a:srgbClr val="FF0000"/>
                </a:solidFill>
              </a:rPr>
              <a:t>НЕЛЬЗЯ!!!!!</a:t>
            </a:r>
          </a:p>
          <a:p>
            <a:pPr algn="ctr"/>
            <a:r>
              <a:rPr lang="ru-RU" sz="2000" dirty="0" smtClean="0">
                <a:solidFill>
                  <a:srgbClr val="7030A0"/>
                </a:solidFill>
              </a:rPr>
              <a:t>количество часов</a:t>
            </a:r>
          </a:p>
          <a:p>
            <a:pPr algn="ctr"/>
            <a:r>
              <a:rPr lang="ru-RU" sz="2000" dirty="0" smtClean="0">
                <a:solidFill>
                  <a:srgbClr val="00B050"/>
                </a:solidFill>
              </a:rPr>
              <a:t>МОЖНО МЕНЯТЬ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742848" y="3349678"/>
            <a:ext cx="4634448" cy="1341248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7030A0"/>
                </a:solidFill>
              </a:rPr>
              <a:t>Математика (алгебра, геометрия, </a:t>
            </a:r>
            <a:r>
              <a:rPr lang="ru-RU" sz="2000" dirty="0" err="1" smtClean="0">
                <a:solidFill>
                  <a:srgbClr val="7030A0"/>
                </a:solidFill>
              </a:rPr>
              <a:t>ВиС</a:t>
            </a:r>
            <a:r>
              <a:rPr lang="ru-RU" sz="2000" dirty="0" smtClean="0">
                <a:solidFill>
                  <a:srgbClr val="7030A0"/>
                </a:solidFill>
              </a:rPr>
              <a:t>)</a:t>
            </a:r>
          </a:p>
          <a:p>
            <a:pPr algn="ctr"/>
            <a:r>
              <a:rPr lang="ru-RU" sz="2000" dirty="0" smtClean="0">
                <a:solidFill>
                  <a:srgbClr val="7030A0"/>
                </a:solidFill>
              </a:rPr>
              <a:t>Физика</a:t>
            </a:r>
          </a:p>
          <a:p>
            <a:pPr algn="ctr"/>
            <a:r>
              <a:rPr lang="ru-RU" sz="2000" dirty="0" smtClean="0">
                <a:solidFill>
                  <a:srgbClr val="7030A0"/>
                </a:solidFill>
              </a:rPr>
              <a:t>Информатика</a:t>
            </a:r>
          </a:p>
          <a:p>
            <a:pPr algn="ctr"/>
            <a:r>
              <a:rPr lang="ru-RU" sz="2000" dirty="0" smtClean="0">
                <a:solidFill>
                  <a:srgbClr val="FF0000"/>
                </a:solidFill>
              </a:rPr>
              <a:t>По ФОП!!!!!!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742848" y="4869160"/>
            <a:ext cx="5282519" cy="850644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7030A0"/>
                </a:solidFill>
              </a:rPr>
              <a:t>ШАГ 1</a:t>
            </a:r>
          </a:p>
          <a:p>
            <a:pPr algn="ctr"/>
            <a:r>
              <a:rPr lang="ru-RU" sz="2000" dirty="0" smtClean="0">
                <a:solidFill>
                  <a:srgbClr val="7030A0"/>
                </a:solidFill>
              </a:rPr>
              <a:t>То, что не прошли ДОБАВИТЬ в 7 класс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697677" y="5847722"/>
            <a:ext cx="5282519" cy="850644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7030A0"/>
                </a:solidFill>
              </a:rPr>
              <a:t>ШАГ 2</a:t>
            </a:r>
          </a:p>
          <a:p>
            <a:pPr algn="ctr"/>
            <a:r>
              <a:rPr lang="ru-RU" sz="2000" dirty="0" smtClean="0">
                <a:solidFill>
                  <a:srgbClr val="7030A0"/>
                </a:solidFill>
              </a:rPr>
              <a:t>То, что уже прошли УМЕНЬШИТЬ и повторить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77305" y="188640"/>
            <a:ext cx="2952328" cy="1152128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7030A0"/>
                </a:solidFill>
              </a:rPr>
              <a:t>СКАЖИТЕ!!!!!</a:t>
            </a:r>
          </a:p>
          <a:p>
            <a:pPr algn="ctr"/>
            <a:r>
              <a:rPr lang="ru-RU" sz="2000" dirty="0" smtClean="0">
                <a:solidFill>
                  <a:srgbClr val="7030A0"/>
                </a:solidFill>
              </a:rPr>
              <a:t>что меняли обязательно</a:t>
            </a:r>
          </a:p>
          <a:p>
            <a:pPr algn="ctr"/>
            <a:r>
              <a:rPr lang="ru-RU" sz="2000" dirty="0" smtClean="0">
                <a:solidFill>
                  <a:srgbClr val="FF0000"/>
                </a:solidFill>
              </a:rPr>
              <a:t>ФАЙЛ ИЗМЕНЕНИЯ 7</a:t>
            </a:r>
          </a:p>
        </p:txBody>
      </p:sp>
      <p:grpSp>
        <p:nvGrpSpPr>
          <p:cNvPr id="22" name="Группа 21"/>
          <p:cNvGrpSpPr/>
          <p:nvPr/>
        </p:nvGrpSpPr>
        <p:grpSpPr>
          <a:xfrm>
            <a:off x="223572" y="2967086"/>
            <a:ext cx="3185146" cy="1715132"/>
            <a:chOff x="223572" y="2967086"/>
            <a:chExt cx="3185146" cy="1715132"/>
          </a:xfrm>
        </p:grpSpPr>
        <p:sp>
          <p:nvSpPr>
            <p:cNvPr id="23" name="Скругленный прямоугольник 22"/>
            <p:cNvSpPr/>
            <p:nvPr/>
          </p:nvSpPr>
          <p:spPr>
            <a:xfrm>
              <a:off x="223572" y="2967086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ПОП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24" name="Скругленный прямоугольник 23"/>
            <p:cNvSpPr/>
            <p:nvPr/>
          </p:nvSpPr>
          <p:spPr>
            <a:xfrm>
              <a:off x="251521" y="3789040"/>
              <a:ext cx="1302012" cy="89317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ФРП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25" name="Скругленный прямоугольник 24"/>
            <p:cNvSpPr/>
            <p:nvPr/>
          </p:nvSpPr>
          <p:spPr>
            <a:xfrm>
              <a:off x="2200697" y="4020302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ТП и КТП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cxnSp>
          <p:nvCxnSpPr>
            <p:cNvPr id="26" name="Прямая со стрелкой 25"/>
            <p:cNvCxnSpPr/>
            <p:nvPr/>
          </p:nvCxnSpPr>
          <p:spPr>
            <a:xfrm>
              <a:off x="1553532" y="4471491"/>
              <a:ext cx="647165" cy="0"/>
            </a:xfrm>
            <a:prstGeom prst="straightConnector1">
              <a:avLst/>
            </a:prstGeom>
            <a:ln w="254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6687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8 класс</a:t>
            </a:r>
            <a:endParaRPr lang="ru-RU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1103966" y="1620173"/>
            <a:ext cx="7300754" cy="1500066"/>
            <a:chOff x="1103966" y="1620173"/>
            <a:chExt cx="7300754" cy="1500066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1103966" y="1620173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5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5" name="Скругленный прямоугольник 4"/>
            <p:cNvSpPr/>
            <p:nvPr/>
          </p:nvSpPr>
          <p:spPr>
            <a:xfrm>
              <a:off x="2411760" y="1623986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6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3681969" y="1628800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7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4992398" y="1620173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8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6298487" y="1623986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9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5008106" y="2449696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8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6314195" y="2453509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9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7800710" y="2458323"/>
              <a:ext cx="604010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3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</p:grpSp>
      <p:sp>
        <p:nvSpPr>
          <p:cNvPr id="15" name="Скругленный прямоугольник 14"/>
          <p:cNvSpPr/>
          <p:nvPr/>
        </p:nvSpPr>
        <p:spPr>
          <a:xfrm>
            <a:off x="251520" y="4869160"/>
            <a:ext cx="2604025" cy="1800200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7030A0"/>
                </a:solidFill>
              </a:rPr>
              <a:t>ТЕМЫ ИЗ ТП </a:t>
            </a:r>
            <a:r>
              <a:rPr lang="ru-RU" sz="2000" dirty="0" smtClean="0">
                <a:solidFill>
                  <a:srgbClr val="FF0000"/>
                </a:solidFill>
              </a:rPr>
              <a:t>УБИРАТЬ </a:t>
            </a:r>
            <a:r>
              <a:rPr lang="ru-RU" sz="2000" dirty="0" smtClean="0">
                <a:solidFill>
                  <a:srgbClr val="FF0000"/>
                </a:solidFill>
              </a:rPr>
              <a:t>НЕЛЬЗЯ!!!!!</a:t>
            </a:r>
          </a:p>
          <a:p>
            <a:pPr algn="ctr"/>
            <a:r>
              <a:rPr lang="ru-RU" sz="2000" dirty="0" smtClean="0">
                <a:solidFill>
                  <a:srgbClr val="7030A0"/>
                </a:solidFill>
              </a:rPr>
              <a:t>количество часов</a:t>
            </a:r>
          </a:p>
          <a:p>
            <a:pPr algn="ctr"/>
            <a:r>
              <a:rPr lang="ru-RU" sz="2000" dirty="0" smtClean="0">
                <a:solidFill>
                  <a:srgbClr val="FF0000"/>
                </a:solidFill>
              </a:rPr>
              <a:t>МОЖНО МЕНЯТЬ</a:t>
            </a:r>
          </a:p>
        </p:txBody>
      </p:sp>
      <p:grpSp>
        <p:nvGrpSpPr>
          <p:cNvPr id="28" name="Группа 27"/>
          <p:cNvGrpSpPr/>
          <p:nvPr/>
        </p:nvGrpSpPr>
        <p:grpSpPr>
          <a:xfrm>
            <a:off x="3697677" y="3349678"/>
            <a:ext cx="5290351" cy="2928553"/>
            <a:chOff x="3697677" y="3349678"/>
            <a:chExt cx="5290351" cy="2928553"/>
          </a:xfrm>
        </p:grpSpPr>
        <p:cxnSp>
          <p:nvCxnSpPr>
            <p:cNvPr id="27" name="Прямая соединительная линия 26"/>
            <p:cNvCxnSpPr/>
            <p:nvPr/>
          </p:nvCxnSpPr>
          <p:spPr>
            <a:xfrm>
              <a:off x="4285979" y="4351260"/>
              <a:ext cx="0" cy="1076327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Скругленный прямоугольник 15"/>
            <p:cNvSpPr/>
            <p:nvPr/>
          </p:nvSpPr>
          <p:spPr>
            <a:xfrm>
              <a:off x="3742848" y="3349678"/>
              <a:ext cx="4634448" cy="1001582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Химия</a:t>
              </a:r>
            </a:p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 ОБЖ</a:t>
              </a:r>
            </a:p>
            <a:p>
              <a:pPr algn="ctr"/>
              <a:r>
                <a:rPr lang="ru-RU" sz="2000" dirty="0" smtClean="0">
                  <a:solidFill>
                    <a:srgbClr val="FF0000"/>
                  </a:solidFill>
                </a:rPr>
                <a:t>По ФОП!!!!!!</a:t>
              </a:r>
              <a:endParaRPr lang="ru-RU" sz="2000" dirty="0">
                <a:solidFill>
                  <a:srgbClr val="FF0000"/>
                </a:solidFill>
              </a:endParaRPr>
            </a:p>
          </p:txBody>
        </p:sp>
        <p:sp>
          <p:nvSpPr>
            <p:cNvPr id="17" name="Скругленный прямоугольник 16"/>
            <p:cNvSpPr/>
            <p:nvPr/>
          </p:nvSpPr>
          <p:spPr>
            <a:xfrm>
              <a:off x="3705509" y="4471491"/>
              <a:ext cx="5282519" cy="85064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ШАГ 1</a:t>
              </a:r>
            </a:p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То, что не прошли ДОБАВИТЬ в 8 класс</a:t>
              </a:r>
              <a:endParaRPr lang="ru-RU" sz="2000" dirty="0">
                <a:solidFill>
                  <a:srgbClr val="FF0000"/>
                </a:solidFill>
              </a:endParaRPr>
            </a:p>
          </p:txBody>
        </p:sp>
        <p:sp>
          <p:nvSpPr>
            <p:cNvPr id="18" name="Скругленный прямоугольник 17"/>
            <p:cNvSpPr/>
            <p:nvPr/>
          </p:nvSpPr>
          <p:spPr>
            <a:xfrm>
              <a:off x="3697677" y="5427587"/>
              <a:ext cx="5282519" cy="85064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ШАГ 2</a:t>
              </a:r>
            </a:p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То, что уже прошли УМЕНЬШИТЬ и повторить</a:t>
              </a:r>
              <a:endParaRPr lang="ru-RU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0" name="Скругленный прямоугольник 19"/>
          <p:cNvSpPr/>
          <p:nvPr/>
        </p:nvSpPr>
        <p:spPr>
          <a:xfrm>
            <a:off x="277305" y="188640"/>
            <a:ext cx="2952328" cy="1152128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7030A0"/>
                </a:solidFill>
              </a:rPr>
              <a:t>СКАЖИТЕ!!!!!</a:t>
            </a:r>
          </a:p>
          <a:p>
            <a:pPr algn="ctr"/>
            <a:r>
              <a:rPr lang="ru-RU" sz="2000" dirty="0" smtClean="0">
                <a:solidFill>
                  <a:srgbClr val="7030A0"/>
                </a:solidFill>
              </a:rPr>
              <a:t>что меняли обязательно</a:t>
            </a:r>
          </a:p>
          <a:p>
            <a:pPr algn="ctr"/>
            <a:r>
              <a:rPr lang="ru-RU" sz="2000" dirty="0" smtClean="0">
                <a:solidFill>
                  <a:srgbClr val="FF0000"/>
                </a:solidFill>
              </a:rPr>
              <a:t>ФАЙЛ ИЗМЕНЕНИЯ 8</a:t>
            </a:r>
          </a:p>
        </p:txBody>
      </p:sp>
      <p:grpSp>
        <p:nvGrpSpPr>
          <p:cNvPr id="21" name="Группа 20"/>
          <p:cNvGrpSpPr/>
          <p:nvPr/>
        </p:nvGrpSpPr>
        <p:grpSpPr>
          <a:xfrm>
            <a:off x="223572" y="2967086"/>
            <a:ext cx="3185146" cy="1715132"/>
            <a:chOff x="223572" y="2967086"/>
            <a:chExt cx="3185146" cy="1715132"/>
          </a:xfrm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223572" y="2967086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ПОП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23" name="Скругленный прямоугольник 22"/>
            <p:cNvSpPr/>
            <p:nvPr/>
          </p:nvSpPr>
          <p:spPr>
            <a:xfrm>
              <a:off x="251521" y="3789040"/>
              <a:ext cx="1302012" cy="89317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ФРП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24" name="Скругленный прямоугольник 23"/>
            <p:cNvSpPr/>
            <p:nvPr/>
          </p:nvSpPr>
          <p:spPr>
            <a:xfrm>
              <a:off x="2200697" y="4020302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ТП и КТП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cxnSp>
          <p:nvCxnSpPr>
            <p:cNvPr id="25" name="Прямая со стрелкой 24"/>
            <p:cNvCxnSpPr/>
            <p:nvPr/>
          </p:nvCxnSpPr>
          <p:spPr>
            <a:xfrm>
              <a:off x="1553532" y="4471491"/>
              <a:ext cx="647165" cy="0"/>
            </a:xfrm>
            <a:prstGeom prst="straightConnector1">
              <a:avLst/>
            </a:prstGeom>
            <a:ln w="254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8595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9 класс</a:t>
            </a:r>
            <a:endParaRPr lang="ru-RU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1103966" y="1620173"/>
            <a:ext cx="7300754" cy="1500066"/>
            <a:chOff x="1103966" y="1620173"/>
            <a:chExt cx="7300754" cy="1500066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1103966" y="1620173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5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5" name="Скругленный прямоугольник 4"/>
            <p:cNvSpPr/>
            <p:nvPr/>
          </p:nvSpPr>
          <p:spPr>
            <a:xfrm>
              <a:off x="2411760" y="1623986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6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3681969" y="1628800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7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4992398" y="1620173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8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6298487" y="1623986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9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6314195" y="2453509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9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7800710" y="2458323"/>
              <a:ext cx="604010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4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</p:grpSp>
      <p:sp>
        <p:nvSpPr>
          <p:cNvPr id="15" name="Скругленный прямоугольник 14"/>
          <p:cNvSpPr/>
          <p:nvPr/>
        </p:nvSpPr>
        <p:spPr>
          <a:xfrm>
            <a:off x="251520" y="4869160"/>
            <a:ext cx="2604025" cy="1800200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7030A0"/>
                </a:solidFill>
              </a:rPr>
              <a:t>ТЕМЫ ИЗ ТП </a:t>
            </a:r>
            <a:r>
              <a:rPr lang="ru-RU" sz="2000" dirty="0" smtClean="0">
                <a:solidFill>
                  <a:srgbClr val="FF0000"/>
                </a:solidFill>
              </a:rPr>
              <a:t>УБИРАТЬ </a:t>
            </a:r>
            <a:r>
              <a:rPr lang="ru-RU" sz="2000" dirty="0" smtClean="0">
                <a:solidFill>
                  <a:srgbClr val="FF0000"/>
                </a:solidFill>
              </a:rPr>
              <a:t>НЕЛЬЗЯ!!!!!</a:t>
            </a:r>
          </a:p>
          <a:p>
            <a:pPr algn="ctr"/>
            <a:r>
              <a:rPr lang="ru-RU" sz="2000" dirty="0" smtClean="0">
                <a:solidFill>
                  <a:srgbClr val="7030A0"/>
                </a:solidFill>
              </a:rPr>
              <a:t>количество часов</a:t>
            </a:r>
          </a:p>
          <a:p>
            <a:pPr algn="ctr"/>
            <a:r>
              <a:rPr lang="ru-RU" sz="2000" dirty="0" smtClean="0">
                <a:solidFill>
                  <a:srgbClr val="FF0000"/>
                </a:solidFill>
              </a:rPr>
              <a:t>МОЖНО МЕНЯТЬ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77305" y="188640"/>
            <a:ext cx="2952328" cy="1152128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7030A0"/>
                </a:solidFill>
              </a:rPr>
              <a:t>СКАЖИТЕ!!!!!</a:t>
            </a:r>
          </a:p>
          <a:p>
            <a:pPr algn="ctr"/>
            <a:r>
              <a:rPr lang="ru-RU" sz="2000" dirty="0" smtClean="0">
                <a:solidFill>
                  <a:srgbClr val="7030A0"/>
                </a:solidFill>
              </a:rPr>
              <a:t>что меняли обязательно</a:t>
            </a:r>
          </a:p>
          <a:p>
            <a:pPr algn="ctr"/>
            <a:r>
              <a:rPr lang="ru-RU" sz="2000" dirty="0" smtClean="0">
                <a:solidFill>
                  <a:srgbClr val="FF0000"/>
                </a:solidFill>
              </a:rPr>
              <a:t>ФАЙЛ ИЗМЕНЕНИЯ 9</a:t>
            </a:r>
          </a:p>
        </p:txBody>
      </p:sp>
      <p:grpSp>
        <p:nvGrpSpPr>
          <p:cNvPr id="24" name="Группа 23"/>
          <p:cNvGrpSpPr/>
          <p:nvPr/>
        </p:nvGrpSpPr>
        <p:grpSpPr>
          <a:xfrm>
            <a:off x="223572" y="2967086"/>
            <a:ext cx="3185146" cy="1715132"/>
            <a:chOff x="223572" y="2967086"/>
            <a:chExt cx="3185146" cy="1715132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223572" y="2967086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ПОП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14" name="Скругленный прямоугольник 13"/>
            <p:cNvSpPr/>
            <p:nvPr/>
          </p:nvSpPr>
          <p:spPr>
            <a:xfrm>
              <a:off x="251521" y="3789040"/>
              <a:ext cx="1302012" cy="89317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ФРП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19" name="Скругленный прямоугольник 18"/>
            <p:cNvSpPr/>
            <p:nvPr/>
          </p:nvSpPr>
          <p:spPr>
            <a:xfrm>
              <a:off x="2200697" y="4020302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ТП и КТП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cxnSp>
          <p:nvCxnSpPr>
            <p:cNvPr id="21" name="Прямая со стрелкой 20"/>
            <p:cNvCxnSpPr/>
            <p:nvPr/>
          </p:nvCxnSpPr>
          <p:spPr>
            <a:xfrm>
              <a:off x="1553532" y="4471491"/>
              <a:ext cx="647165" cy="0"/>
            </a:xfrm>
            <a:prstGeom prst="straightConnector1">
              <a:avLst/>
            </a:prstGeom>
            <a:ln w="254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Группа 26"/>
          <p:cNvGrpSpPr/>
          <p:nvPr/>
        </p:nvGrpSpPr>
        <p:grpSpPr>
          <a:xfrm>
            <a:off x="3697676" y="3594980"/>
            <a:ext cx="5282520" cy="1980808"/>
            <a:chOff x="3697676" y="3594980"/>
            <a:chExt cx="5282520" cy="1980808"/>
          </a:xfrm>
        </p:grpSpPr>
        <p:sp>
          <p:nvSpPr>
            <p:cNvPr id="17" name="Скругленный прямоугольник 16"/>
            <p:cNvSpPr/>
            <p:nvPr/>
          </p:nvSpPr>
          <p:spPr>
            <a:xfrm>
              <a:off x="3697676" y="3594980"/>
              <a:ext cx="5282519" cy="85064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ШАГ 1</a:t>
              </a:r>
            </a:p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То, что не прошли ДОБАВИТЬ в 9 класс</a:t>
              </a:r>
              <a:endParaRPr lang="ru-RU" sz="2000" dirty="0">
                <a:solidFill>
                  <a:srgbClr val="FF0000"/>
                </a:solidFill>
              </a:endParaRPr>
            </a:p>
          </p:txBody>
        </p:sp>
        <p:sp>
          <p:nvSpPr>
            <p:cNvPr id="18" name="Скругленный прямоугольник 17"/>
            <p:cNvSpPr/>
            <p:nvPr/>
          </p:nvSpPr>
          <p:spPr>
            <a:xfrm>
              <a:off x="3697677" y="4725144"/>
              <a:ext cx="5282519" cy="85064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ШАГ 2</a:t>
              </a:r>
            </a:p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То, что уже прошли УМЕНЬШИТЬ и повторить</a:t>
              </a:r>
              <a:endParaRPr lang="ru-RU" sz="2000" dirty="0">
                <a:solidFill>
                  <a:srgbClr val="FF0000"/>
                </a:solidFill>
              </a:endParaRPr>
            </a:p>
          </p:txBody>
        </p:sp>
        <p:cxnSp>
          <p:nvCxnSpPr>
            <p:cNvPr id="26" name="Прямая соединительная линия 25"/>
            <p:cNvCxnSpPr/>
            <p:nvPr/>
          </p:nvCxnSpPr>
          <p:spPr>
            <a:xfrm>
              <a:off x="4285979" y="4445624"/>
              <a:ext cx="0" cy="27952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6664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Рабочие программы 7-9</a:t>
            </a:r>
            <a:endParaRPr lang="ru-RU" dirty="0"/>
          </a:p>
        </p:txBody>
      </p:sp>
      <p:grpSp>
        <p:nvGrpSpPr>
          <p:cNvPr id="40" name="Группа 39"/>
          <p:cNvGrpSpPr/>
          <p:nvPr/>
        </p:nvGrpSpPr>
        <p:grpSpPr>
          <a:xfrm>
            <a:off x="107504" y="2482567"/>
            <a:ext cx="8543052" cy="3538721"/>
            <a:chOff x="107504" y="2482567"/>
            <a:chExt cx="8543052" cy="3538721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1351450" y="2511916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5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2659244" y="2496709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6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3929453" y="2501523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7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5239882" y="2492896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8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6545971" y="2496709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9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3945161" y="3331046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7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14" name="Скругленный прямоугольник 13"/>
            <p:cNvSpPr/>
            <p:nvPr/>
          </p:nvSpPr>
          <p:spPr>
            <a:xfrm>
              <a:off x="5255590" y="3322419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8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15" name="Скругленный прямоугольник 14"/>
            <p:cNvSpPr/>
            <p:nvPr/>
          </p:nvSpPr>
          <p:spPr>
            <a:xfrm>
              <a:off x="6561679" y="3326232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9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19" name="Скругленный прямоугольник 18"/>
            <p:cNvSpPr/>
            <p:nvPr/>
          </p:nvSpPr>
          <p:spPr>
            <a:xfrm>
              <a:off x="5284632" y="4124839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8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20" name="Скругленный прямоугольник 19"/>
            <p:cNvSpPr/>
            <p:nvPr/>
          </p:nvSpPr>
          <p:spPr>
            <a:xfrm>
              <a:off x="6590721" y="4128652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9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25" name="Скругленный прямоугольник 24"/>
            <p:cNvSpPr/>
            <p:nvPr/>
          </p:nvSpPr>
          <p:spPr>
            <a:xfrm>
              <a:off x="6598859" y="4987934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9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26" name="Скругленный прямоугольник 25"/>
            <p:cNvSpPr/>
            <p:nvPr/>
          </p:nvSpPr>
          <p:spPr>
            <a:xfrm>
              <a:off x="8046546" y="2482567"/>
              <a:ext cx="604010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1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27" name="Скругленный прямоугольник 26"/>
            <p:cNvSpPr/>
            <p:nvPr/>
          </p:nvSpPr>
          <p:spPr>
            <a:xfrm>
              <a:off x="8031738" y="3325921"/>
              <a:ext cx="604010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2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8031738" y="4157264"/>
              <a:ext cx="604010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3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21" name="Скругленный прямоугольник 20"/>
            <p:cNvSpPr/>
            <p:nvPr/>
          </p:nvSpPr>
          <p:spPr>
            <a:xfrm>
              <a:off x="8046546" y="4987934"/>
              <a:ext cx="604010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4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1475656" y="3653377"/>
              <a:ext cx="2232248" cy="8627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>
              <a:off x="3707904" y="3662004"/>
              <a:ext cx="0" cy="631092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>
              <a:off x="3707904" y="4293096"/>
              <a:ext cx="1224136" cy="0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>
              <a:off x="4932040" y="4293096"/>
              <a:ext cx="0" cy="864096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4932040" y="5157192"/>
              <a:ext cx="1245688" cy="0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>
              <a:off x="6177728" y="5157192"/>
              <a:ext cx="0" cy="864096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 стрелкой 36"/>
            <p:cNvCxnSpPr/>
            <p:nvPr/>
          </p:nvCxnSpPr>
          <p:spPr>
            <a:xfrm>
              <a:off x="6177728" y="6021288"/>
              <a:ext cx="1629152" cy="0"/>
            </a:xfrm>
            <a:prstGeom prst="straightConnector1">
              <a:avLst/>
            </a:prstGeom>
            <a:ln w="254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Скругленный прямоугольник 37"/>
            <p:cNvSpPr/>
            <p:nvPr/>
          </p:nvSpPr>
          <p:spPr>
            <a:xfrm>
              <a:off x="107504" y="3501503"/>
              <a:ext cx="1552070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2023</a:t>
              </a:r>
              <a:r>
                <a:rPr lang="en-US" sz="2000" dirty="0" smtClean="0">
                  <a:solidFill>
                    <a:srgbClr val="7030A0"/>
                  </a:solidFill>
                </a:rPr>
                <a:t>/</a:t>
              </a:r>
              <a:r>
                <a:rPr lang="ru-RU" sz="2000" dirty="0" smtClean="0">
                  <a:solidFill>
                    <a:srgbClr val="7030A0"/>
                  </a:solidFill>
                </a:rPr>
                <a:t>2024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569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Рабочие программы 7-9</a:t>
            </a:r>
            <a:endParaRPr lang="ru-RU" dirty="0"/>
          </a:p>
        </p:txBody>
      </p:sp>
      <p:grpSp>
        <p:nvGrpSpPr>
          <p:cNvPr id="67" name="Группа 66"/>
          <p:cNvGrpSpPr/>
          <p:nvPr/>
        </p:nvGrpSpPr>
        <p:grpSpPr>
          <a:xfrm>
            <a:off x="153104" y="1095395"/>
            <a:ext cx="8595280" cy="5600535"/>
            <a:chOff x="153104" y="1095395"/>
            <a:chExt cx="8595280" cy="5600535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1296878" y="1124744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5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2604672" y="1109537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6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3874881" y="1114351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7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5185310" y="1105724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8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6491399" y="1109537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9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14" name="Скругленный прямоугольник 13"/>
            <p:cNvSpPr/>
            <p:nvPr/>
          </p:nvSpPr>
          <p:spPr>
            <a:xfrm>
              <a:off x="5201018" y="1935247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8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15" name="Скругленный прямоугольник 14"/>
            <p:cNvSpPr/>
            <p:nvPr/>
          </p:nvSpPr>
          <p:spPr>
            <a:xfrm>
              <a:off x="6507107" y="1939060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9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20" name="Скругленный прямоугольник 19"/>
            <p:cNvSpPr/>
            <p:nvPr/>
          </p:nvSpPr>
          <p:spPr>
            <a:xfrm>
              <a:off x="6536149" y="2741480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9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26" name="Скругленный прямоугольник 25"/>
            <p:cNvSpPr/>
            <p:nvPr/>
          </p:nvSpPr>
          <p:spPr>
            <a:xfrm>
              <a:off x="7991974" y="1095395"/>
              <a:ext cx="604010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1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27" name="Скругленный прямоугольник 26"/>
            <p:cNvSpPr/>
            <p:nvPr/>
          </p:nvSpPr>
          <p:spPr>
            <a:xfrm>
              <a:off x="7977166" y="1938749"/>
              <a:ext cx="604010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2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7977166" y="2770092"/>
              <a:ext cx="604010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3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1421084" y="2266205"/>
              <a:ext cx="3456384" cy="8628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>
              <a:off x="4877468" y="2274833"/>
              <a:ext cx="0" cy="747593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4877468" y="2991601"/>
              <a:ext cx="1224136" cy="0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>
              <a:off x="6101604" y="2991601"/>
              <a:ext cx="0" cy="562395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 стрелкой 36"/>
            <p:cNvCxnSpPr/>
            <p:nvPr/>
          </p:nvCxnSpPr>
          <p:spPr>
            <a:xfrm>
              <a:off x="6123156" y="3553996"/>
              <a:ext cx="1629152" cy="0"/>
            </a:xfrm>
            <a:prstGeom prst="straightConnector1">
              <a:avLst/>
            </a:prstGeom>
            <a:ln w="254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Скругленный прямоугольник 37"/>
            <p:cNvSpPr/>
            <p:nvPr/>
          </p:nvSpPr>
          <p:spPr>
            <a:xfrm>
              <a:off x="156478" y="1986713"/>
              <a:ext cx="1552070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2024</a:t>
              </a:r>
              <a:r>
                <a:rPr lang="en-US" sz="2000" dirty="0" smtClean="0">
                  <a:solidFill>
                    <a:srgbClr val="7030A0"/>
                  </a:solidFill>
                </a:rPr>
                <a:t>/</a:t>
              </a:r>
              <a:r>
                <a:rPr lang="ru-RU" sz="2000" dirty="0" smtClean="0">
                  <a:solidFill>
                    <a:srgbClr val="7030A0"/>
                  </a:solidFill>
                </a:rPr>
                <a:t>2025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34" name="Скругленный прямоугольник 33"/>
            <p:cNvSpPr/>
            <p:nvPr/>
          </p:nvSpPr>
          <p:spPr>
            <a:xfrm>
              <a:off x="1449278" y="3828575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5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36" name="Скругленный прямоугольник 35"/>
            <p:cNvSpPr/>
            <p:nvPr/>
          </p:nvSpPr>
          <p:spPr>
            <a:xfrm>
              <a:off x="2757072" y="3813368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6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39" name="Скругленный прямоугольник 38"/>
            <p:cNvSpPr/>
            <p:nvPr/>
          </p:nvSpPr>
          <p:spPr>
            <a:xfrm>
              <a:off x="4027281" y="3818182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7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40" name="Скругленный прямоугольник 39"/>
            <p:cNvSpPr/>
            <p:nvPr/>
          </p:nvSpPr>
          <p:spPr>
            <a:xfrm>
              <a:off x="5337710" y="3809555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8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41" name="Скругленный прямоугольник 40"/>
            <p:cNvSpPr/>
            <p:nvPr/>
          </p:nvSpPr>
          <p:spPr>
            <a:xfrm>
              <a:off x="6643799" y="3813368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9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43" name="Скругленный прямоугольник 42"/>
            <p:cNvSpPr/>
            <p:nvPr/>
          </p:nvSpPr>
          <p:spPr>
            <a:xfrm>
              <a:off x="6659507" y="4642891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9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45" name="Скругленный прямоугольник 44"/>
            <p:cNvSpPr/>
            <p:nvPr/>
          </p:nvSpPr>
          <p:spPr>
            <a:xfrm>
              <a:off x="8144374" y="3799226"/>
              <a:ext cx="604010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1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46" name="Скругленный прямоугольник 45"/>
            <p:cNvSpPr/>
            <p:nvPr/>
          </p:nvSpPr>
          <p:spPr>
            <a:xfrm>
              <a:off x="8129566" y="4642580"/>
              <a:ext cx="604010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2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cxnSp>
          <p:nvCxnSpPr>
            <p:cNvPr id="48" name="Прямая соединительная линия 47"/>
            <p:cNvCxnSpPr/>
            <p:nvPr/>
          </p:nvCxnSpPr>
          <p:spPr>
            <a:xfrm>
              <a:off x="1573484" y="4978664"/>
              <a:ext cx="4702072" cy="0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/>
            <p:nvPr/>
          </p:nvCxnSpPr>
          <p:spPr>
            <a:xfrm>
              <a:off x="6275556" y="4978664"/>
              <a:ext cx="0" cy="575573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 стрелкой 51"/>
            <p:cNvCxnSpPr/>
            <p:nvPr/>
          </p:nvCxnSpPr>
          <p:spPr>
            <a:xfrm>
              <a:off x="6275556" y="5556767"/>
              <a:ext cx="1629152" cy="0"/>
            </a:xfrm>
            <a:prstGeom prst="straightConnector1">
              <a:avLst/>
            </a:prstGeom>
            <a:ln w="254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Скругленный прямоугольник 52"/>
            <p:cNvSpPr/>
            <p:nvPr/>
          </p:nvSpPr>
          <p:spPr>
            <a:xfrm>
              <a:off x="157924" y="4690544"/>
              <a:ext cx="1552070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2025</a:t>
              </a:r>
              <a:r>
                <a:rPr lang="en-US" sz="2000" dirty="0" smtClean="0">
                  <a:solidFill>
                    <a:srgbClr val="7030A0"/>
                  </a:solidFill>
                </a:rPr>
                <a:t>/</a:t>
              </a:r>
              <a:r>
                <a:rPr lang="ru-RU" sz="2000" dirty="0" smtClean="0">
                  <a:solidFill>
                    <a:srgbClr val="7030A0"/>
                  </a:solidFill>
                </a:rPr>
                <a:t>2026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54" name="Скругленный прямоугольник 53"/>
            <p:cNvSpPr/>
            <p:nvPr/>
          </p:nvSpPr>
          <p:spPr>
            <a:xfrm>
              <a:off x="1561105" y="5732405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5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55" name="Скругленный прямоугольник 54"/>
            <p:cNvSpPr/>
            <p:nvPr/>
          </p:nvSpPr>
          <p:spPr>
            <a:xfrm>
              <a:off x="2868899" y="5717198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6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56" name="Скругленный прямоугольник 55"/>
            <p:cNvSpPr/>
            <p:nvPr/>
          </p:nvSpPr>
          <p:spPr>
            <a:xfrm>
              <a:off x="4139108" y="5722012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7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57" name="Скругленный прямоугольник 56"/>
            <p:cNvSpPr/>
            <p:nvPr/>
          </p:nvSpPr>
          <p:spPr>
            <a:xfrm>
              <a:off x="5449537" y="5713385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8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58" name="Скругленный прямоугольник 57"/>
            <p:cNvSpPr/>
            <p:nvPr/>
          </p:nvSpPr>
          <p:spPr>
            <a:xfrm>
              <a:off x="6755626" y="5717198"/>
              <a:ext cx="1208021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9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sp>
          <p:nvSpPr>
            <p:cNvPr id="60" name="Скругленный прямоугольник 59"/>
            <p:cNvSpPr/>
            <p:nvPr/>
          </p:nvSpPr>
          <p:spPr>
            <a:xfrm>
              <a:off x="8144374" y="5703056"/>
              <a:ext cx="604010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1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cxnSp>
          <p:nvCxnSpPr>
            <p:cNvPr id="64" name="Прямая со стрелкой 63"/>
            <p:cNvCxnSpPr/>
            <p:nvPr/>
          </p:nvCxnSpPr>
          <p:spPr>
            <a:xfrm>
              <a:off x="1709994" y="6624268"/>
              <a:ext cx="6157534" cy="0"/>
            </a:xfrm>
            <a:prstGeom prst="straightConnector1">
              <a:avLst/>
            </a:prstGeom>
            <a:ln w="254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Скругленный прямоугольник 64"/>
            <p:cNvSpPr/>
            <p:nvPr/>
          </p:nvSpPr>
          <p:spPr>
            <a:xfrm>
              <a:off x="153104" y="6034014"/>
              <a:ext cx="1552070" cy="6619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2026</a:t>
              </a:r>
              <a:r>
                <a:rPr lang="en-US" sz="2000" dirty="0" smtClean="0">
                  <a:solidFill>
                    <a:srgbClr val="7030A0"/>
                  </a:solidFill>
                </a:rPr>
                <a:t>/</a:t>
              </a:r>
              <a:r>
                <a:rPr lang="ru-RU" sz="2000" dirty="0" smtClean="0">
                  <a:solidFill>
                    <a:srgbClr val="7030A0"/>
                  </a:solidFill>
                </a:rPr>
                <a:t>2027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08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ИТОГ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7" y="4797152"/>
            <a:ext cx="1938461" cy="1805359"/>
          </a:xfrm>
          <a:prstGeom prst="rect">
            <a:avLst/>
          </a:prstGeom>
          <a:noFill/>
          <a:ln w="12700">
            <a:solidFill>
              <a:srgbClr val="7030A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056" name="Группа 2055"/>
          <p:cNvGrpSpPr/>
          <p:nvPr/>
        </p:nvGrpSpPr>
        <p:grpSpPr>
          <a:xfrm>
            <a:off x="179512" y="1196751"/>
            <a:ext cx="8880471" cy="5157656"/>
            <a:chOff x="179512" y="1196751"/>
            <a:chExt cx="8880471" cy="5157656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7598730" y="1196751"/>
              <a:ext cx="1461253" cy="1218943"/>
            </a:xfrm>
            <a:prstGeom prst="roundRect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Сайт школы </a:t>
              </a:r>
            </a:p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Методист</a:t>
              </a:r>
            </a:p>
            <a:p>
              <a:pPr algn="ctr"/>
              <a:r>
                <a:rPr lang="ru-RU" sz="2000" dirty="0" smtClean="0">
                  <a:solidFill>
                    <a:srgbClr val="7030A0"/>
                  </a:solidFill>
                </a:rPr>
                <a:t>Учитель</a:t>
              </a:r>
              <a:endParaRPr lang="ru-RU" sz="2000" dirty="0">
                <a:solidFill>
                  <a:srgbClr val="7030A0"/>
                </a:solidFill>
              </a:endParaRPr>
            </a:p>
          </p:txBody>
        </p:sp>
        <p:grpSp>
          <p:nvGrpSpPr>
            <p:cNvPr id="2055" name="Группа 2054"/>
            <p:cNvGrpSpPr/>
            <p:nvPr/>
          </p:nvGrpSpPr>
          <p:grpSpPr>
            <a:xfrm>
              <a:off x="179512" y="1407372"/>
              <a:ext cx="8647434" cy="4947035"/>
              <a:chOff x="179512" y="1407372"/>
              <a:chExt cx="8647434" cy="4947035"/>
            </a:xfrm>
          </p:grpSpPr>
          <p:sp>
            <p:nvSpPr>
              <p:cNvPr id="4" name="Скругленный прямоугольник 3"/>
              <p:cNvSpPr/>
              <p:nvPr/>
            </p:nvSpPr>
            <p:spPr>
              <a:xfrm>
                <a:off x="179512" y="1667254"/>
                <a:ext cx="3384376" cy="864096"/>
              </a:xfrm>
              <a:prstGeom prst="roundRect">
                <a:avLst/>
              </a:pr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400" dirty="0" smtClean="0">
                    <a:solidFill>
                      <a:srgbClr val="7030A0"/>
                    </a:solidFill>
                  </a:rPr>
                  <a:t>УЧИТЕЛЬ </a:t>
                </a:r>
                <a:r>
                  <a:rPr lang="ru-RU" sz="2400" dirty="0" smtClean="0">
                    <a:solidFill>
                      <a:srgbClr val="FF0000"/>
                    </a:solidFill>
                  </a:rPr>
                  <a:t>ДОЛЖЕН ЗНАТЬ</a:t>
                </a:r>
                <a:r>
                  <a:rPr lang="ru-RU" sz="2400" dirty="0" smtClean="0">
                    <a:solidFill>
                      <a:srgbClr val="7030A0"/>
                    </a:solidFill>
                  </a:rPr>
                  <a:t>!!!</a:t>
                </a:r>
                <a:endParaRPr lang="ru-RU" sz="24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" name="Скругленный прямоугольник 6"/>
              <p:cNvSpPr/>
              <p:nvPr/>
            </p:nvSpPr>
            <p:spPr>
              <a:xfrm>
                <a:off x="3851920" y="1407372"/>
                <a:ext cx="3384376" cy="864096"/>
              </a:xfrm>
              <a:prstGeom prst="roundRect">
                <a:avLst/>
              </a:pr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400" dirty="0" smtClean="0">
                    <a:solidFill>
                      <a:srgbClr val="7030A0"/>
                    </a:solidFill>
                  </a:rPr>
                  <a:t>ГДЕ ХРАНИТЬСЯ РП</a:t>
                </a:r>
                <a:endParaRPr lang="ru-RU" sz="24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8" name="Скругленный прямоугольник 7"/>
              <p:cNvSpPr/>
              <p:nvPr/>
            </p:nvSpPr>
            <p:spPr>
              <a:xfrm>
                <a:off x="3866539" y="2415695"/>
                <a:ext cx="3384376" cy="864096"/>
              </a:xfrm>
              <a:prstGeom prst="roundRect">
                <a:avLst/>
              </a:pr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400" dirty="0" smtClean="0">
                    <a:solidFill>
                      <a:srgbClr val="7030A0"/>
                    </a:solidFill>
                  </a:rPr>
                  <a:t>ГДЕ ПОСМОТРЕТЬ КР</a:t>
                </a:r>
                <a:endParaRPr lang="ru-RU" sz="24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179512" y="3578830"/>
                <a:ext cx="3384376" cy="864096"/>
              </a:xfrm>
              <a:prstGeom prst="roundRect">
                <a:avLst/>
              </a:pr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400" dirty="0" smtClean="0">
                    <a:solidFill>
                      <a:srgbClr val="7030A0"/>
                    </a:solidFill>
                  </a:rPr>
                  <a:t>УЧИТЕЛЬ </a:t>
                </a:r>
                <a:r>
                  <a:rPr lang="ru-RU" sz="2400" dirty="0" smtClean="0">
                    <a:solidFill>
                      <a:srgbClr val="FF0000"/>
                    </a:solidFill>
                  </a:rPr>
                  <a:t>ИМЕТЬ У СЕБЯ</a:t>
                </a:r>
                <a:r>
                  <a:rPr lang="ru-RU" sz="2400" dirty="0" smtClean="0">
                    <a:solidFill>
                      <a:srgbClr val="7030A0"/>
                    </a:solidFill>
                  </a:rPr>
                  <a:t>!!!</a:t>
                </a:r>
                <a:endParaRPr lang="ru-RU" sz="24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10" name="Скругленный прямоугольник 9"/>
              <p:cNvSpPr/>
              <p:nvPr/>
            </p:nvSpPr>
            <p:spPr>
              <a:xfrm>
                <a:off x="3895276" y="4423810"/>
                <a:ext cx="3836037" cy="864096"/>
              </a:xfrm>
              <a:prstGeom prst="roundRect">
                <a:avLst/>
              </a:pr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400" dirty="0" smtClean="0">
                    <a:solidFill>
                      <a:srgbClr val="7030A0"/>
                    </a:solidFill>
                  </a:rPr>
                  <a:t>РП в электронном виде</a:t>
                </a:r>
                <a:endParaRPr lang="ru-RU" sz="24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11" name="Скругленный прямоугольник 10"/>
              <p:cNvSpPr/>
              <p:nvPr/>
            </p:nvSpPr>
            <p:spPr>
              <a:xfrm>
                <a:off x="3866539" y="5490311"/>
                <a:ext cx="3897230" cy="864096"/>
              </a:xfrm>
              <a:prstGeom prst="roundRect">
                <a:avLst/>
              </a:pr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400" dirty="0" smtClean="0">
                    <a:solidFill>
                      <a:srgbClr val="7030A0"/>
                    </a:solidFill>
                  </a:rPr>
                  <a:t>КТП в электронном виде</a:t>
                </a:r>
                <a:endParaRPr lang="ru-RU" sz="24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13" name="Скругленный прямоугольник 12"/>
              <p:cNvSpPr/>
              <p:nvPr/>
            </p:nvSpPr>
            <p:spPr>
              <a:xfrm>
                <a:off x="7613350" y="2579064"/>
                <a:ext cx="1213596" cy="537358"/>
              </a:xfrm>
              <a:prstGeom prst="roundRect">
                <a:avLst/>
              </a:pr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000" dirty="0" smtClean="0">
                    <a:solidFill>
                      <a:srgbClr val="7030A0"/>
                    </a:solidFill>
                  </a:rPr>
                  <a:t>ТП и КТП</a:t>
                </a:r>
                <a:endParaRPr lang="ru-RU" sz="2000" dirty="0">
                  <a:solidFill>
                    <a:srgbClr val="7030A0"/>
                  </a:solidFill>
                </a:endParaRPr>
              </a:p>
            </p:txBody>
          </p:sp>
          <p:cxnSp>
            <p:nvCxnSpPr>
              <p:cNvPr id="15" name="Прямая со стрелкой 14"/>
              <p:cNvCxnSpPr>
                <a:stCxn id="7" idx="3"/>
              </p:cNvCxnSpPr>
              <p:nvPr/>
            </p:nvCxnSpPr>
            <p:spPr>
              <a:xfrm>
                <a:off x="7236296" y="1839420"/>
                <a:ext cx="377054" cy="0"/>
              </a:xfrm>
              <a:prstGeom prst="straightConnector1">
                <a:avLst/>
              </a:prstGeom>
              <a:ln w="12700">
                <a:solidFill>
                  <a:srgbClr val="7030A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Прямая со стрелкой 16"/>
              <p:cNvCxnSpPr>
                <a:endCxn id="13" idx="1"/>
              </p:cNvCxnSpPr>
              <p:nvPr/>
            </p:nvCxnSpPr>
            <p:spPr>
              <a:xfrm>
                <a:off x="7250915" y="2847743"/>
                <a:ext cx="362435" cy="0"/>
              </a:xfrm>
              <a:prstGeom prst="straightConnector1">
                <a:avLst/>
              </a:prstGeom>
              <a:ln w="12700">
                <a:solidFill>
                  <a:srgbClr val="7030A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Прямая соединительная линия 19"/>
              <p:cNvCxnSpPr>
                <a:stCxn id="10" idx="2"/>
              </p:cNvCxnSpPr>
              <p:nvPr/>
            </p:nvCxnSpPr>
            <p:spPr>
              <a:xfrm flipH="1">
                <a:off x="5813294" y="5287906"/>
                <a:ext cx="1" cy="19074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 стрелкой 21"/>
              <p:cNvCxnSpPr/>
              <p:nvPr/>
            </p:nvCxnSpPr>
            <p:spPr>
              <a:xfrm>
                <a:off x="3398194" y="4423810"/>
                <a:ext cx="497082" cy="700285"/>
              </a:xfrm>
              <a:prstGeom prst="straightConnector1">
                <a:avLst/>
              </a:prstGeom>
              <a:ln w="12700">
                <a:solidFill>
                  <a:srgbClr val="7030A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 стрелкой 23"/>
              <p:cNvCxnSpPr/>
              <p:nvPr/>
            </p:nvCxnSpPr>
            <p:spPr>
              <a:xfrm>
                <a:off x="3012759" y="4442926"/>
                <a:ext cx="839161" cy="1362338"/>
              </a:xfrm>
              <a:prstGeom prst="straightConnector1">
                <a:avLst/>
              </a:prstGeom>
              <a:ln w="12700">
                <a:solidFill>
                  <a:srgbClr val="7030A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 стрелкой 26"/>
              <p:cNvCxnSpPr>
                <a:endCxn id="7" idx="1"/>
              </p:cNvCxnSpPr>
              <p:nvPr/>
            </p:nvCxnSpPr>
            <p:spPr>
              <a:xfrm>
                <a:off x="3563888" y="1839420"/>
                <a:ext cx="288032" cy="0"/>
              </a:xfrm>
              <a:prstGeom prst="straightConnector1">
                <a:avLst/>
              </a:prstGeom>
              <a:ln w="12700">
                <a:solidFill>
                  <a:srgbClr val="7030A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Прямая со стрелкой 28"/>
              <p:cNvCxnSpPr/>
              <p:nvPr/>
            </p:nvCxnSpPr>
            <p:spPr>
              <a:xfrm>
                <a:off x="3563888" y="2415695"/>
                <a:ext cx="331388" cy="96310"/>
              </a:xfrm>
              <a:prstGeom prst="straightConnector1">
                <a:avLst/>
              </a:prstGeom>
              <a:ln w="12700">
                <a:solidFill>
                  <a:srgbClr val="7030A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Скругленный прямоугольник 35"/>
              <p:cNvSpPr/>
              <p:nvPr/>
            </p:nvSpPr>
            <p:spPr>
              <a:xfrm>
                <a:off x="3851920" y="3408913"/>
                <a:ext cx="3384376" cy="864096"/>
              </a:xfrm>
              <a:prstGeom prst="roundRect">
                <a:avLst/>
              </a:pr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400" dirty="0" smtClean="0">
                    <a:solidFill>
                      <a:srgbClr val="7030A0"/>
                    </a:solidFill>
                  </a:rPr>
                  <a:t>СКОЛЬКО ЧАСОВ</a:t>
                </a:r>
                <a:endParaRPr lang="ru-RU" sz="24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37" name="Скругленный прямоугольник 36"/>
              <p:cNvSpPr/>
              <p:nvPr/>
            </p:nvSpPr>
            <p:spPr>
              <a:xfrm>
                <a:off x="7613350" y="3473520"/>
                <a:ext cx="1213596" cy="537358"/>
              </a:xfrm>
              <a:prstGeom prst="roundRect">
                <a:avLst/>
              </a:pr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000" dirty="0" smtClean="0">
                    <a:solidFill>
                      <a:srgbClr val="7030A0"/>
                    </a:solidFill>
                  </a:rPr>
                  <a:t>УП</a:t>
                </a:r>
              </a:p>
            </p:txBody>
          </p:sp>
          <p:cxnSp>
            <p:nvCxnSpPr>
              <p:cNvPr id="38" name="Прямая со стрелкой 37"/>
              <p:cNvCxnSpPr/>
              <p:nvPr/>
            </p:nvCxnSpPr>
            <p:spPr>
              <a:xfrm>
                <a:off x="7236296" y="3742199"/>
                <a:ext cx="362435" cy="0"/>
              </a:xfrm>
              <a:prstGeom prst="straightConnector1">
                <a:avLst/>
              </a:prstGeom>
              <a:ln w="12700">
                <a:solidFill>
                  <a:srgbClr val="7030A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4" name="Прямая со стрелкой 2053"/>
              <p:cNvCxnSpPr/>
              <p:nvPr/>
            </p:nvCxnSpPr>
            <p:spPr>
              <a:xfrm>
                <a:off x="3131840" y="2531350"/>
                <a:ext cx="720080" cy="942170"/>
              </a:xfrm>
              <a:prstGeom prst="straightConnector1">
                <a:avLst/>
              </a:prstGeom>
              <a:ln w="12700">
                <a:solidFill>
                  <a:srgbClr val="7030A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93558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576</Words>
  <Application>Microsoft Office PowerPoint</Application>
  <PresentationFormat>Экран (4:3)</PresentationFormat>
  <Paragraphs>300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Рабочие программы</vt:lpstr>
      <vt:lpstr>Федеральный государственный образовательный стандарт</vt:lpstr>
      <vt:lpstr>Федеральная образовательная программа</vt:lpstr>
      <vt:lpstr>Федеральные рабочие программы</vt:lpstr>
      <vt:lpstr>Федеральные рабочие программы</vt:lpstr>
      <vt:lpstr>Рабочие программы</vt:lpstr>
      <vt:lpstr>Рабочие программы по ФОП</vt:lpstr>
      <vt:lpstr>Контрольные работы</vt:lpstr>
      <vt:lpstr>КТП (Поурочное планирование)</vt:lpstr>
      <vt:lpstr>Рабочие программы 7-9</vt:lpstr>
      <vt:lpstr>7 класс</vt:lpstr>
      <vt:lpstr>8 класс</vt:lpstr>
      <vt:lpstr>9 класс</vt:lpstr>
      <vt:lpstr>Рабочие программы 7-9</vt:lpstr>
      <vt:lpstr>Рабочие программы 7-9</vt:lpstr>
      <vt:lpstr>ИТОГ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Рабочие программы</dc:title>
  <dc:creator>Яна Некрасова</dc:creator>
  <cp:lastModifiedBy>Яна Некрасова</cp:lastModifiedBy>
  <cp:revision>36</cp:revision>
  <dcterms:created xsi:type="dcterms:W3CDTF">2023-08-27T07:26:16Z</dcterms:created>
  <dcterms:modified xsi:type="dcterms:W3CDTF">2023-08-27T11:03:32Z</dcterms:modified>
</cp:coreProperties>
</file>